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F34F7E3-74B2-4623-A044-C541AFB355E5}" type="datetimeFigureOut">
              <a:rPr lang="en-US" smtClean="0"/>
              <a:pPr/>
              <a:t>10/3/2013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9FBE2F0-757F-482A-803A-E8B1B979DB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4F7E3-74B2-4623-A044-C541AFB355E5}"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BE2F0-757F-482A-803A-E8B1B979DB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4F7E3-74B2-4623-A044-C541AFB355E5}"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BE2F0-757F-482A-803A-E8B1B979DB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47E18114-4599-48A7-90CB-B23597982C6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34F7E3-74B2-4623-A044-C541AFB355E5}" type="datetimeFigureOut">
              <a:rPr lang="en-US" smtClean="0"/>
              <a:pPr/>
              <a:t>10/3/2013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9FBE2F0-757F-482A-803A-E8B1B979DB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F34F7E3-74B2-4623-A044-C541AFB355E5}" type="datetimeFigureOut">
              <a:rPr lang="en-US" smtClean="0"/>
              <a:pPr/>
              <a:t>10/3/2013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9FBE2F0-757F-482A-803A-E8B1B979DBF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F34F7E3-74B2-4623-A044-C541AFB355E5}" type="datetimeFigureOut">
              <a:rPr lang="en-US" smtClean="0"/>
              <a:pPr/>
              <a:t>10/3/2013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9FBE2F0-757F-482A-803A-E8B1B979DB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F34F7E3-74B2-4623-A044-C541AFB355E5}"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9FBE2F0-757F-482A-803A-E8B1B979DBF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F34F7E3-74B2-4623-A044-C541AFB355E5}" type="datetimeFigureOut">
              <a:rPr lang="en-US" smtClean="0"/>
              <a:pPr/>
              <a:t>10/3/2013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BE2F0-757F-482A-803A-E8B1B979DB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34F7E3-74B2-4623-A044-C541AFB355E5}" type="datetimeFigureOut">
              <a:rPr lang="en-US" smtClean="0"/>
              <a:pPr/>
              <a:t>10/3/2013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BE2F0-757F-482A-803A-E8B1B979DB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34F7E3-74B2-4623-A044-C541AFB355E5}" type="datetimeFigureOut">
              <a:rPr lang="en-US" smtClean="0"/>
              <a:pPr/>
              <a:t>10/3/2013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BE2F0-757F-482A-803A-E8B1B979DB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F34F7E3-74B2-4623-A044-C541AFB355E5}"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9FBE2F0-757F-482A-803A-E8B1B979DBF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F34F7E3-74B2-4623-A044-C541AFB355E5}" type="datetimeFigureOut">
              <a:rPr lang="en-US" smtClean="0"/>
              <a:pPr/>
              <a:t>10/3/2013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9FBE2F0-757F-482A-803A-E8B1B979DBF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Torque and Rotational Equilibrium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2775" y="228600"/>
            <a:ext cx="8153400" cy="990600"/>
          </a:xfrm>
        </p:spPr>
        <p:txBody>
          <a:bodyPr/>
          <a:lstStyle/>
          <a:p>
            <a:pPr eaLnBrk="1" hangingPunct="1"/>
            <a:r>
              <a:rPr lang="en-US" smtClean="0"/>
              <a:t>Torque</a:t>
            </a:r>
          </a:p>
        </p:txBody>
      </p:sp>
      <p:sp>
        <p:nvSpPr>
          <p:cNvPr id="27651" name="Rectangle 3"/>
          <p:cNvSpPr>
            <a:spLocks noGrp="1" noChangeArrowheads="1"/>
          </p:cNvSpPr>
          <p:nvPr>
            <p:ph idx="1"/>
          </p:nvPr>
        </p:nvSpPr>
        <p:spPr>
          <a:xfrm>
            <a:off x="304800" y="990600"/>
            <a:ext cx="8229600" cy="1295400"/>
          </a:xfrm>
        </p:spPr>
        <p:txBody>
          <a:bodyPr/>
          <a:lstStyle/>
          <a:p>
            <a:pPr eaLnBrk="1" hangingPunct="1">
              <a:lnSpc>
                <a:spcPct val="90000"/>
              </a:lnSpc>
              <a:buFont typeface="Wingdings" pitchFamily="2" charset="2"/>
              <a:buNone/>
            </a:pPr>
            <a:r>
              <a:rPr lang="en-US" sz="2100" smtClean="0"/>
              <a:t>So far we have analyzed translational motion in terms of its angular quantities. But we have really only focused on the kinematics and energy. We have yet to add dynamics (Newton's Laws) to the equation..</a:t>
            </a:r>
          </a:p>
        </p:txBody>
      </p:sp>
      <p:sp>
        <p:nvSpPr>
          <p:cNvPr id="27652" name="Rectangle 4"/>
          <p:cNvSpPr>
            <a:spLocks noChangeArrowheads="1"/>
          </p:cNvSpPr>
          <p:nvPr/>
        </p:nvSpPr>
        <p:spPr bwMode="auto">
          <a:xfrm>
            <a:off x="5105400" y="2286000"/>
            <a:ext cx="3429000" cy="2289175"/>
          </a:xfrm>
          <a:prstGeom prst="rect">
            <a:avLst/>
          </a:prstGeom>
          <a:noFill/>
          <a:ln w="9525">
            <a:noFill/>
            <a:miter lim="800000"/>
            <a:headEnd/>
            <a:tailEnd/>
          </a:ln>
        </p:spPr>
        <p:txBody>
          <a:bodyPr>
            <a:spAutoFit/>
          </a:bodyPr>
          <a:lstStyle/>
          <a:p>
            <a:r>
              <a:rPr lang="en-US"/>
              <a:t>Since Newton's Laws governs how forces act on an object we need to look at how force is applied under angular conditions.</a:t>
            </a:r>
          </a:p>
          <a:p>
            <a:endParaRPr lang="en-US"/>
          </a:p>
          <a:p>
            <a:r>
              <a:rPr lang="en-US" b="1">
                <a:solidFill>
                  <a:srgbClr val="FF0000"/>
                </a:solidFill>
              </a:rPr>
              <a:t>TORQUE</a:t>
            </a:r>
            <a:r>
              <a:rPr lang="en-US" b="1"/>
              <a:t> </a:t>
            </a:r>
            <a:r>
              <a:rPr lang="en-US"/>
              <a:t>is the ANGULAR counterpart to FORCE.</a:t>
            </a:r>
          </a:p>
        </p:txBody>
      </p:sp>
      <p:pic>
        <p:nvPicPr>
          <p:cNvPr id="27653" name="Picture 5"/>
          <p:cNvPicPr>
            <a:picLocks noChangeAspect="1" noChangeArrowheads="1"/>
          </p:cNvPicPr>
          <p:nvPr/>
        </p:nvPicPr>
        <p:blipFill>
          <a:blip r:embed="rId2" cstate="print"/>
          <a:srcRect/>
          <a:stretch>
            <a:fillRect/>
          </a:stretch>
        </p:blipFill>
        <p:spPr bwMode="auto">
          <a:xfrm>
            <a:off x="533400" y="2362200"/>
            <a:ext cx="4495800" cy="2100263"/>
          </a:xfrm>
          <a:prstGeom prst="rect">
            <a:avLst/>
          </a:prstGeom>
          <a:noFill/>
          <a:ln w="9525">
            <a:noFill/>
            <a:miter lim="800000"/>
            <a:headEnd/>
            <a:tailEnd/>
          </a:ln>
        </p:spPr>
      </p:pic>
      <p:sp>
        <p:nvSpPr>
          <p:cNvPr id="27654" name="Rectangle 6"/>
          <p:cNvSpPr>
            <a:spLocks noChangeArrowheads="1"/>
          </p:cNvSpPr>
          <p:nvPr/>
        </p:nvSpPr>
        <p:spPr bwMode="auto">
          <a:xfrm>
            <a:off x="533400" y="5257800"/>
            <a:ext cx="8153400" cy="641350"/>
          </a:xfrm>
          <a:prstGeom prst="rect">
            <a:avLst/>
          </a:prstGeom>
          <a:noFill/>
          <a:ln w="9525">
            <a:noFill/>
            <a:miter lim="800000"/>
            <a:headEnd/>
            <a:tailEnd/>
          </a:ln>
        </p:spPr>
        <p:txBody>
          <a:bodyPr>
            <a:spAutoFit/>
          </a:bodyPr>
          <a:lstStyle/>
          <a:p>
            <a:r>
              <a:rPr lang="en-US" i="1">
                <a:solidFill>
                  <a:srgbClr val="FF0000"/>
                </a:solidFill>
              </a:rPr>
              <a:t>Torque is defined as the Force that is applied TANGENT to the circle rotating around a specific point of rotation.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2775" y="228600"/>
            <a:ext cx="8153400" cy="990600"/>
          </a:xfrm>
        </p:spPr>
        <p:txBody>
          <a:bodyPr/>
          <a:lstStyle/>
          <a:p>
            <a:pPr eaLnBrk="1" hangingPunct="1"/>
            <a:r>
              <a:rPr lang="en-US" smtClean="0"/>
              <a:t>Torque</a:t>
            </a:r>
          </a:p>
        </p:txBody>
      </p:sp>
      <p:pic>
        <p:nvPicPr>
          <p:cNvPr id="28675" name="Picture 4"/>
          <p:cNvPicPr>
            <a:picLocks noGrp="1" noChangeAspect="1" noChangeArrowheads="1"/>
          </p:cNvPicPr>
          <p:nvPr>
            <p:ph idx="1"/>
          </p:nvPr>
        </p:nvPicPr>
        <p:blipFill>
          <a:blip r:embed="rId2" cstate="print"/>
          <a:srcRect/>
          <a:stretch>
            <a:fillRect/>
          </a:stretch>
        </p:blipFill>
        <p:spPr>
          <a:xfrm>
            <a:off x="381000" y="1143000"/>
            <a:ext cx="4495800" cy="2100263"/>
          </a:xfrm>
          <a:noFill/>
        </p:spPr>
      </p:pic>
      <p:sp>
        <p:nvSpPr>
          <p:cNvPr id="28676" name="Rectangle 5"/>
          <p:cNvSpPr>
            <a:spLocks noChangeArrowheads="1"/>
          </p:cNvSpPr>
          <p:nvPr/>
        </p:nvSpPr>
        <p:spPr bwMode="auto">
          <a:xfrm>
            <a:off x="4876800" y="838200"/>
            <a:ext cx="3886200" cy="3662363"/>
          </a:xfrm>
          <a:prstGeom prst="rect">
            <a:avLst/>
          </a:prstGeom>
          <a:noFill/>
          <a:ln w="9525">
            <a:noFill/>
            <a:miter lim="800000"/>
            <a:headEnd/>
            <a:tailEnd/>
          </a:ln>
        </p:spPr>
        <p:txBody>
          <a:bodyPr>
            <a:spAutoFit/>
          </a:bodyPr>
          <a:lstStyle/>
          <a:p>
            <a:r>
              <a:rPr lang="en-US" b="1"/>
              <a:t>TWO THINGS NEED TO BE</a:t>
            </a:r>
          </a:p>
          <a:p>
            <a:r>
              <a:rPr lang="en-US" b="1"/>
              <a:t>UNDERSTOOD:</a:t>
            </a:r>
          </a:p>
          <a:p>
            <a:endParaRPr lang="en-US" b="1"/>
          </a:p>
          <a:p>
            <a:r>
              <a:rPr lang="en-US"/>
              <a:t>1) The displacement from a point of</a:t>
            </a:r>
          </a:p>
          <a:p>
            <a:r>
              <a:rPr lang="en-US"/>
              <a:t>rotation is necessary. Can you</a:t>
            </a:r>
          </a:p>
          <a:p>
            <a:r>
              <a:rPr lang="en-US"/>
              <a:t>unscrew a bolt without a wrench?</a:t>
            </a:r>
          </a:p>
          <a:p>
            <a:r>
              <a:rPr lang="en-US"/>
              <a:t>Maybe but it isn't easy. That extra</a:t>
            </a:r>
          </a:p>
          <a:p>
            <a:r>
              <a:rPr lang="en-US"/>
              <a:t>distance AWAY from the point of rotation gives you the extra leverage you need.</a:t>
            </a:r>
          </a:p>
          <a:p>
            <a:r>
              <a:rPr lang="en-US"/>
              <a:t>THUS we call this distance the </a:t>
            </a:r>
            <a:r>
              <a:rPr lang="en-US" b="1">
                <a:solidFill>
                  <a:srgbClr val="FF0000"/>
                </a:solidFill>
              </a:rPr>
              <a:t>LEVER (EFFORT) ARM (r)</a:t>
            </a:r>
            <a:r>
              <a:rPr lang="en-US" b="1"/>
              <a:t> .</a:t>
            </a:r>
          </a:p>
          <a:p>
            <a:endParaRPr lang="en-US" b="1"/>
          </a:p>
        </p:txBody>
      </p:sp>
      <p:sp>
        <p:nvSpPr>
          <p:cNvPr id="28677" name="Rectangle 6"/>
          <p:cNvSpPr>
            <a:spLocks noChangeArrowheads="1"/>
          </p:cNvSpPr>
          <p:nvPr/>
        </p:nvSpPr>
        <p:spPr bwMode="auto">
          <a:xfrm>
            <a:off x="685800" y="4495800"/>
            <a:ext cx="7467600" cy="915988"/>
          </a:xfrm>
          <a:prstGeom prst="rect">
            <a:avLst/>
          </a:prstGeom>
          <a:noFill/>
          <a:ln w="9525">
            <a:noFill/>
            <a:miter lim="800000"/>
            <a:headEnd/>
            <a:tailEnd/>
          </a:ln>
        </p:spPr>
        <p:txBody>
          <a:bodyPr>
            <a:spAutoFit/>
          </a:bodyPr>
          <a:lstStyle/>
          <a:p>
            <a:r>
              <a:rPr lang="en-US"/>
              <a:t>2) The Force MUST be </a:t>
            </a:r>
            <a:r>
              <a:rPr lang="en-US" b="1" i="1">
                <a:solidFill>
                  <a:srgbClr val="FF0000"/>
                </a:solidFill>
              </a:rPr>
              <a:t>perpendicular</a:t>
            </a:r>
            <a:r>
              <a:rPr lang="en-US"/>
              <a:t> to the displacement. Therefore, if the force is at an angle, </a:t>
            </a:r>
            <a:r>
              <a:rPr lang="en-US" b="1" i="1"/>
              <a:t>sin</a:t>
            </a:r>
            <a:r>
              <a:rPr lang="en-US" b="1" i="1">
                <a:latin typeface="Symbol" pitchFamily="18" charset="2"/>
              </a:rPr>
              <a:t>q</a:t>
            </a:r>
            <a:r>
              <a:rPr lang="en-US" b="1" i="1"/>
              <a:t> </a:t>
            </a:r>
            <a:r>
              <a:rPr lang="en-US"/>
              <a:t> is needed to meet the perpendicular requirement.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2775" y="228600"/>
            <a:ext cx="8153400" cy="990600"/>
          </a:xfrm>
        </p:spPr>
        <p:txBody>
          <a:bodyPr/>
          <a:lstStyle/>
          <a:p>
            <a:pPr eaLnBrk="1" hangingPunct="1"/>
            <a:r>
              <a:rPr lang="en-US" smtClean="0"/>
              <a:t>Torque is a CROSS PRODUCT</a:t>
            </a:r>
          </a:p>
        </p:txBody>
      </p:sp>
      <p:pic>
        <p:nvPicPr>
          <p:cNvPr id="29699" name="Picture 4"/>
          <p:cNvPicPr>
            <a:picLocks noGrp="1" noChangeAspect="1" noChangeArrowheads="1"/>
          </p:cNvPicPr>
          <p:nvPr>
            <p:ph idx="1"/>
          </p:nvPr>
        </p:nvPicPr>
        <p:blipFill>
          <a:blip r:embed="rId2" cstate="print"/>
          <a:srcRect/>
          <a:stretch>
            <a:fillRect/>
          </a:stretch>
        </p:blipFill>
        <p:spPr>
          <a:xfrm>
            <a:off x="381000" y="914400"/>
            <a:ext cx="4419600" cy="2065338"/>
          </a:xfrm>
          <a:noFill/>
        </p:spPr>
      </p:pic>
      <p:sp>
        <p:nvSpPr>
          <p:cNvPr id="29700" name="Rectangle 5"/>
          <p:cNvSpPr>
            <a:spLocks noChangeArrowheads="1"/>
          </p:cNvSpPr>
          <p:nvPr/>
        </p:nvSpPr>
        <p:spPr bwMode="auto">
          <a:xfrm>
            <a:off x="381000" y="3048000"/>
            <a:ext cx="8001000" cy="1739900"/>
          </a:xfrm>
          <a:prstGeom prst="rect">
            <a:avLst/>
          </a:prstGeom>
          <a:noFill/>
          <a:ln w="9525">
            <a:noFill/>
            <a:miter lim="800000"/>
            <a:headEnd/>
            <a:tailEnd/>
          </a:ln>
        </p:spPr>
        <p:txBody>
          <a:bodyPr>
            <a:spAutoFit/>
          </a:bodyPr>
          <a:lstStyle/>
          <a:p>
            <a:r>
              <a:rPr lang="en-US"/>
              <a:t>If the force is truly perpendicular, then the sine of 90 degrees will equal to 1. When the force is applied, the bolt itself moves in or out of the page. In other words, the </a:t>
            </a:r>
            <a:r>
              <a:rPr lang="en-US" b="1"/>
              <a:t>FORCE </a:t>
            </a:r>
            <a:r>
              <a:rPr lang="en-US"/>
              <a:t>and </a:t>
            </a:r>
            <a:r>
              <a:rPr lang="en-US" b="1"/>
              <a:t>DISPLACEMENT (lever arm) </a:t>
            </a:r>
            <a:r>
              <a:rPr lang="en-US"/>
              <a:t>are in the X/Y plane, but the actual displacement  of the BOLT is on the "Z“ axis. </a:t>
            </a:r>
          </a:p>
          <a:p>
            <a:endParaRPr lang="en-US"/>
          </a:p>
          <a:p>
            <a:r>
              <a:rPr lang="en-US"/>
              <a:t>We therefore have what is called, </a:t>
            </a:r>
            <a:r>
              <a:rPr lang="en-US" b="1">
                <a:solidFill>
                  <a:srgbClr val="FF0000"/>
                </a:solidFill>
              </a:rPr>
              <a:t>CROSS PRODUCT</a:t>
            </a:r>
            <a:r>
              <a:rPr lang="en-US" b="1"/>
              <a:t>.</a:t>
            </a:r>
          </a:p>
        </p:txBody>
      </p:sp>
      <p:pic>
        <p:nvPicPr>
          <p:cNvPr id="29702" name="Picture 7"/>
          <p:cNvPicPr>
            <a:picLocks noChangeAspect="1" noChangeArrowheads="1"/>
          </p:cNvPicPr>
          <p:nvPr/>
        </p:nvPicPr>
        <p:blipFill>
          <a:blip r:embed="rId3" cstate="print"/>
          <a:srcRect/>
          <a:stretch>
            <a:fillRect/>
          </a:stretch>
        </p:blipFill>
        <p:spPr bwMode="auto">
          <a:xfrm>
            <a:off x="5029200" y="1981200"/>
            <a:ext cx="2819400" cy="812800"/>
          </a:xfrm>
          <a:prstGeom prst="rect">
            <a:avLst/>
          </a:prstGeom>
          <a:noFill/>
          <a:ln w="9525">
            <a:noFill/>
            <a:miter lim="800000"/>
            <a:headEnd/>
            <a:tailEnd/>
          </a:ln>
        </p:spPr>
      </p:pic>
      <p:sp>
        <p:nvSpPr>
          <p:cNvPr id="29703" name="Rectangle 8"/>
          <p:cNvSpPr>
            <a:spLocks noChangeArrowheads="1"/>
          </p:cNvSpPr>
          <p:nvPr/>
        </p:nvSpPr>
        <p:spPr bwMode="auto">
          <a:xfrm>
            <a:off x="609600" y="4953000"/>
            <a:ext cx="7620000" cy="1190625"/>
          </a:xfrm>
          <a:prstGeom prst="rect">
            <a:avLst/>
          </a:prstGeom>
          <a:noFill/>
          <a:ln w="9525">
            <a:noFill/>
            <a:miter lim="800000"/>
            <a:headEnd/>
            <a:tailEnd/>
          </a:ln>
        </p:spPr>
        <p:txBody>
          <a:bodyPr>
            <a:spAutoFit/>
          </a:bodyPr>
          <a:lstStyle/>
          <a:p>
            <a:pPr>
              <a:buFont typeface="Wingdings" pitchFamily="2" charset="2"/>
              <a:buChar char="Ø"/>
            </a:pPr>
            <a:r>
              <a:rPr lang="en-US"/>
              <a:t>Counterclockwise rotation is considered to be POSITIVE and OUT OF THE PAGE</a:t>
            </a:r>
          </a:p>
          <a:p>
            <a:pPr>
              <a:buFont typeface="Wingdings" pitchFamily="2" charset="2"/>
              <a:buChar char="Ø"/>
            </a:pPr>
            <a:r>
              <a:rPr lang="en-US"/>
              <a:t>Clockwise rotation is considered to be NEGATIVE and INTO THE PAGE.</a:t>
            </a:r>
          </a:p>
        </p:txBody>
      </p:sp>
      <p:sp>
        <p:nvSpPr>
          <p:cNvPr id="8" name="TextBox 7"/>
          <p:cNvSpPr txBox="1"/>
          <p:nvPr/>
        </p:nvSpPr>
        <p:spPr>
          <a:xfrm>
            <a:off x="5181600" y="1295400"/>
            <a:ext cx="25146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Static Equilibrium</a:t>
            </a:r>
          </a:p>
        </p:txBody>
      </p:sp>
      <p:sp>
        <p:nvSpPr>
          <p:cNvPr id="1028" name="Rectangle 3"/>
          <p:cNvSpPr>
            <a:spLocks noGrp="1" noChangeArrowheads="1"/>
          </p:cNvSpPr>
          <p:nvPr>
            <p:ph type="body" sz="half" idx="1"/>
          </p:nvPr>
        </p:nvSpPr>
        <p:spPr>
          <a:xfrm>
            <a:off x="304800" y="1066800"/>
            <a:ext cx="4038600" cy="4530725"/>
          </a:xfrm>
        </p:spPr>
        <p:txBody>
          <a:bodyPr/>
          <a:lstStyle/>
          <a:p>
            <a:pPr eaLnBrk="1" hangingPunct="1">
              <a:buFont typeface="Wingdings" pitchFamily="2" charset="2"/>
              <a:buNone/>
            </a:pPr>
            <a:r>
              <a:rPr lang="en-US" sz="2200" smtClean="0"/>
              <a:t>According to Newton's first law, if an object is at rest it can be said to be in a state of static equilibrium. In other words, all of the FORCES cancel out to that the net force is equal to zero. </a:t>
            </a:r>
            <a:r>
              <a:rPr lang="en-US" sz="2200" b="1" i="1" smtClean="0"/>
              <a:t>Since torque is the angular analog to force we can say that if a system is at rest, all of the TORQUES cancel out.</a:t>
            </a:r>
            <a:r>
              <a:rPr lang="en-US" sz="2200" smtClean="0"/>
              <a:t> </a:t>
            </a:r>
          </a:p>
        </p:txBody>
      </p:sp>
      <p:graphicFrame>
        <p:nvGraphicFramePr>
          <p:cNvPr id="1026" name="Object 5"/>
          <p:cNvGraphicFramePr>
            <a:graphicFrameLocks noChangeAspect="1"/>
          </p:cNvGraphicFramePr>
          <p:nvPr>
            <p:ph sz="half" idx="2"/>
          </p:nvPr>
        </p:nvGraphicFramePr>
        <p:xfrm>
          <a:off x="4648200" y="2438400"/>
          <a:ext cx="3863975" cy="1785938"/>
        </p:xfrm>
        <a:graphic>
          <a:graphicData uri="http://schemas.openxmlformats.org/presentationml/2006/ole">
            <p:oleObj spid="_x0000_s1026" name="Paint Shop Pro Image" r:id="rId3" imgW="3863415" imgH="1785366" progId="">
              <p:embed/>
            </p:oleObj>
          </a:graphicData>
        </a:graphic>
      </p:graphicFrame>
      <p:pic>
        <p:nvPicPr>
          <p:cNvPr id="1029" name="Picture 4"/>
          <p:cNvPicPr>
            <a:picLocks noChangeAspect="1" noChangeArrowheads="1"/>
          </p:cNvPicPr>
          <p:nvPr/>
        </p:nvPicPr>
        <p:blipFill>
          <a:blip r:embed="rId4" cstate="print"/>
          <a:srcRect/>
          <a:stretch>
            <a:fillRect/>
          </a:stretch>
        </p:blipFill>
        <p:spPr bwMode="auto">
          <a:xfrm>
            <a:off x="4953000" y="533400"/>
            <a:ext cx="2971800" cy="793750"/>
          </a:xfrm>
          <a:prstGeom prst="rect">
            <a:avLst/>
          </a:prstGeom>
          <a:noFill/>
          <a:ln w="9525">
            <a:noFill/>
            <a:miter lim="800000"/>
            <a:headEnd/>
            <a:tailEnd/>
          </a:ln>
        </p:spPr>
      </p:pic>
      <p:sp>
        <p:nvSpPr>
          <p:cNvPr id="1030" name="AutoShape 7"/>
          <p:cNvSpPr>
            <a:spLocks/>
          </p:cNvSpPr>
          <p:nvPr/>
        </p:nvSpPr>
        <p:spPr bwMode="auto">
          <a:xfrm rot="5400000">
            <a:off x="5467350" y="1847850"/>
            <a:ext cx="342900" cy="762000"/>
          </a:xfrm>
          <a:prstGeom prst="leftBrace">
            <a:avLst>
              <a:gd name="adj1" fmla="val 18519"/>
              <a:gd name="adj2" fmla="val 50000"/>
            </a:avLst>
          </a:prstGeom>
          <a:noFill/>
          <a:ln w="9525">
            <a:solidFill>
              <a:schemeClr val="tx1"/>
            </a:solidFill>
            <a:round/>
            <a:headEnd/>
            <a:tailEnd/>
          </a:ln>
        </p:spPr>
        <p:txBody>
          <a:bodyPr wrap="none" anchor="ctr"/>
          <a:lstStyle/>
          <a:p>
            <a:endParaRPr lang="en-US"/>
          </a:p>
        </p:txBody>
      </p:sp>
      <p:sp>
        <p:nvSpPr>
          <p:cNvPr id="1031" name="AutoShape 8"/>
          <p:cNvSpPr>
            <a:spLocks/>
          </p:cNvSpPr>
          <p:nvPr/>
        </p:nvSpPr>
        <p:spPr bwMode="auto">
          <a:xfrm rot="5400000">
            <a:off x="6838950" y="1238250"/>
            <a:ext cx="342900" cy="1981200"/>
          </a:xfrm>
          <a:prstGeom prst="leftBrace">
            <a:avLst>
              <a:gd name="adj1" fmla="val 48148"/>
              <a:gd name="adj2" fmla="val 50000"/>
            </a:avLst>
          </a:prstGeom>
          <a:noFill/>
          <a:ln w="9525">
            <a:solidFill>
              <a:schemeClr val="tx1"/>
            </a:solidFill>
            <a:round/>
            <a:headEnd/>
            <a:tailEnd/>
          </a:ln>
        </p:spPr>
        <p:txBody>
          <a:bodyPr wrap="none" anchor="ctr"/>
          <a:lstStyle/>
          <a:p>
            <a:endParaRPr lang="en-US"/>
          </a:p>
        </p:txBody>
      </p:sp>
      <p:sp>
        <p:nvSpPr>
          <p:cNvPr id="1032" name="Text Box 9"/>
          <p:cNvSpPr txBox="1">
            <a:spLocks noChangeArrowheads="1"/>
          </p:cNvSpPr>
          <p:nvPr/>
        </p:nvSpPr>
        <p:spPr bwMode="auto">
          <a:xfrm>
            <a:off x="5486400" y="1676400"/>
            <a:ext cx="317500" cy="304800"/>
          </a:xfrm>
          <a:prstGeom prst="rect">
            <a:avLst/>
          </a:prstGeom>
          <a:noFill/>
          <a:ln w="9525">
            <a:noFill/>
            <a:miter lim="800000"/>
            <a:headEnd/>
            <a:tailEnd/>
          </a:ln>
        </p:spPr>
        <p:txBody>
          <a:bodyPr wrap="none">
            <a:spAutoFit/>
          </a:bodyPr>
          <a:lstStyle/>
          <a:p>
            <a:r>
              <a:rPr lang="en-US" sz="1400" b="1"/>
              <a:t>r</a:t>
            </a:r>
            <a:r>
              <a:rPr lang="en-US" sz="1400" b="1" baseline="-25000"/>
              <a:t>1</a:t>
            </a:r>
            <a:endParaRPr lang="en-US" sz="1400" b="1"/>
          </a:p>
        </p:txBody>
      </p:sp>
      <p:sp>
        <p:nvSpPr>
          <p:cNvPr id="1033" name="Text Box 10"/>
          <p:cNvSpPr txBox="1">
            <a:spLocks noChangeArrowheads="1"/>
          </p:cNvSpPr>
          <p:nvPr/>
        </p:nvSpPr>
        <p:spPr bwMode="auto">
          <a:xfrm>
            <a:off x="6858000" y="1676400"/>
            <a:ext cx="317500" cy="304800"/>
          </a:xfrm>
          <a:prstGeom prst="rect">
            <a:avLst/>
          </a:prstGeom>
          <a:noFill/>
          <a:ln w="9525">
            <a:noFill/>
            <a:miter lim="800000"/>
            <a:headEnd/>
            <a:tailEnd/>
          </a:ln>
        </p:spPr>
        <p:txBody>
          <a:bodyPr wrap="none">
            <a:spAutoFit/>
          </a:bodyPr>
          <a:lstStyle/>
          <a:p>
            <a:r>
              <a:rPr lang="en-US" sz="1400" b="1"/>
              <a:t>r</a:t>
            </a:r>
            <a:r>
              <a:rPr lang="en-US" sz="1400" b="1" baseline="-25000"/>
              <a:t>2</a:t>
            </a:r>
            <a:endParaRPr lang="en-US" sz="1400" b="1"/>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196</TotalTime>
  <Words>376</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Trek</vt:lpstr>
      <vt:lpstr>Paint Shop Pro Image</vt:lpstr>
      <vt:lpstr>Torque and Rotational Equilibrium</vt:lpstr>
      <vt:lpstr>Torque</vt:lpstr>
      <vt:lpstr>Torque</vt:lpstr>
      <vt:lpstr>Torque is a CROSS PRODUCT</vt:lpstr>
      <vt:lpstr>Static Equilibrium</vt:lpstr>
    </vt:vector>
  </TitlesOfParts>
  <Company>RRISD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Torque and Rotational Equilibrium</dc:title>
  <dc:creator>e131723</dc:creator>
  <cp:lastModifiedBy>e131723</cp:lastModifiedBy>
  <cp:revision>11</cp:revision>
  <dcterms:created xsi:type="dcterms:W3CDTF">2012-08-21T20:49:28Z</dcterms:created>
  <dcterms:modified xsi:type="dcterms:W3CDTF">2013-10-03T17:22:45Z</dcterms:modified>
</cp:coreProperties>
</file>