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65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094A48-EB46-42A2-BE9C-0C3364608583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5977E8-2F2C-4E25-90B3-2EDB73A11E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1811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600">
                <a:solidFill>
                  <a:schemeClr val="tx1"/>
                </a:solidFill>
                <a:latin typeface="Comic Sans MS" pitchFamily="66" charset="0"/>
              </a:defRPr>
            </a:lvl1pPr>
            <a:lvl2pPr marL="702756" indent="-270291" defTabSz="914485" eaLnBrk="0" hangingPunct="0">
              <a:defRPr sz="2600">
                <a:solidFill>
                  <a:schemeClr val="tx1"/>
                </a:solidFill>
                <a:latin typeface="Comic Sans MS" pitchFamily="66" charset="0"/>
              </a:defRPr>
            </a:lvl2pPr>
            <a:lvl3pPr marL="1081164" indent="-216233" defTabSz="914485" eaLnBrk="0" hangingPunct="0">
              <a:defRPr sz="2600">
                <a:solidFill>
                  <a:schemeClr val="tx1"/>
                </a:solidFill>
                <a:latin typeface="Comic Sans MS" pitchFamily="66" charset="0"/>
              </a:defRPr>
            </a:lvl3pPr>
            <a:lvl4pPr marL="1513629" indent="-216233" defTabSz="914485" eaLnBrk="0" hangingPunct="0">
              <a:defRPr sz="2600">
                <a:solidFill>
                  <a:schemeClr val="tx1"/>
                </a:solidFill>
                <a:latin typeface="Comic Sans MS" pitchFamily="66" charset="0"/>
              </a:defRPr>
            </a:lvl4pPr>
            <a:lvl5pPr marL="1946095" indent="-216233" defTabSz="914485" eaLnBrk="0" hangingPunct="0">
              <a:defRPr sz="2600">
                <a:solidFill>
                  <a:schemeClr val="tx1"/>
                </a:solidFill>
                <a:latin typeface="Comic Sans MS" pitchFamily="66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omic Sans MS" pitchFamily="66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omic Sans MS" pitchFamily="66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omic Sans MS" pitchFamily="66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DD60AE62-F826-4D2C-B2C1-6497275D9BB3}" type="slidenum">
              <a:rPr lang="en-US" altLang="en-US" sz="1200">
                <a:latin typeface="Arial" charset="0"/>
              </a:rPr>
              <a:pPr eaLnBrk="1" hangingPunct="1"/>
              <a:t>1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84995" name="Rectangle 7"/>
          <p:cNvSpPr txBox="1">
            <a:spLocks noGrp="1" noChangeArrowheads="1"/>
          </p:cNvSpPr>
          <p:nvPr/>
        </p:nvSpPr>
        <p:spPr bwMode="auto">
          <a:xfrm>
            <a:off x="3884414" y="8685894"/>
            <a:ext cx="2972098" cy="456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 anchor="b"/>
          <a:lstStyle>
            <a:lvl1pPr defTabSz="966788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defTabSz="966788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defTabSz="966788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defTabSz="966788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defTabSz="966788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 eaLnBrk="1" hangingPunct="1"/>
            <a:fld id="{1558C6F8-02FC-470B-95AA-51C6CF24FC30}" type="slidenum">
              <a:rPr lang="en-US" altLang="en-US" sz="1200">
                <a:latin typeface="Arial" charset="0"/>
              </a:rPr>
              <a:pPr algn="r" eaLnBrk="1" hangingPunct="1"/>
              <a:t>1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849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0412" cy="3429000"/>
          </a:xfrm>
          <a:ln/>
        </p:spPr>
      </p:sp>
      <p:sp>
        <p:nvSpPr>
          <p:cNvPr id="849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098" y="4343703"/>
            <a:ext cx="5485805" cy="411540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600">
                <a:solidFill>
                  <a:schemeClr val="tx1"/>
                </a:solidFill>
                <a:latin typeface="Comic Sans MS" pitchFamily="66" charset="0"/>
              </a:defRPr>
            </a:lvl1pPr>
            <a:lvl2pPr marL="702756" indent="-270291" defTabSz="914485" eaLnBrk="0" hangingPunct="0">
              <a:defRPr sz="2600">
                <a:solidFill>
                  <a:schemeClr val="tx1"/>
                </a:solidFill>
                <a:latin typeface="Comic Sans MS" pitchFamily="66" charset="0"/>
              </a:defRPr>
            </a:lvl2pPr>
            <a:lvl3pPr marL="1081164" indent="-216233" defTabSz="914485" eaLnBrk="0" hangingPunct="0">
              <a:defRPr sz="2600">
                <a:solidFill>
                  <a:schemeClr val="tx1"/>
                </a:solidFill>
                <a:latin typeface="Comic Sans MS" pitchFamily="66" charset="0"/>
              </a:defRPr>
            </a:lvl3pPr>
            <a:lvl4pPr marL="1513629" indent="-216233" defTabSz="914485" eaLnBrk="0" hangingPunct="0">
              <a:defRPr sz="2600">
                <a:solidFill>
                  <a:schemeClr val="tx1"/>
                </a:solidFill>
                <a:latin typeface="Comic Sans MS" pitchFamily="66" charset="0"/>
              </a:defRPr>
            </a:lvl4pPr>
            <a:lvl5pPr marL="1946095" indent="-216233" defTabSz="914485" eaLnBrk="0" hangingPunct="0">
              <a:defRPr sz="2600">
                <a:solidFill>
                  <a:schemeClr val="tx1"/>
                </a:solidFill>
                <a:latin typeface="Comic Sans MS" pitchFamily="66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omic Sans MS" pitchFamily="66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omic Sans MS" pitchFamily="66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omic Sans MS" pitchFamily="66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94C31D95-1004-4D5D-9E0F-8559D47761F2}" type="slidenum">
              <a:rPr lang="en-US" altLang="en-US" sz="1200">
                <a:latin typeface="Arial" charset="0"/>
              </a:rPr>
              <a:pPr eaLnBrk="1" hangingPunct="1"/>
              <a:t>2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86019" name="Rectangle 7"/>
          <p:cNvSpPr txBox="1">
            <a:spLocks noGrp="1" noChangeArrowheads="1"/>
          </p:cNvSpPr>
          <p:nvPr/>
        </p:nvSpPr>
        <p:spPr bwMode="auto">
          <a:xfrm>
            <a:off x="3884414" y="8685894"/>
            <a:ext cx="2972098" cy="456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 anchor="b"/>
          <a:lstStyle>
            <a:lvl1pPr defTabSz="966788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defTabSz="966788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defTabSz="966788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defTabSz="966788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defTabSz="966788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 eaLnBrk="1" hangingPunct="1"/>
            <a:fld id="{04F64FE9-4AE2-47A7-B8C9-23D27B9C8E19}" type="slidenum">
              <a:rPr lang="en-US" altLang="en-US" sz="1200">
                <a:latin typeface="Arial" charset="0"/>
              </a:rPr>
              <a:pPr algn="r" eaLnBrk="1" hangingPunct="1"/>
              <a:t>2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860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0412" cy="3429000"/>
          </a:xfrm>
          <a:ln/>
        </p:spPr>
      </p:sp>
      <p:sp>
        <p:nvSpPr>
          <p:cNvPr id="860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098" y="4343703"/>
            <a:ext cx="5485805" cy="411540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600">
                <a:solidFill>
                  <a:schemeClr val="tx1"/>
                </a:solidFill>
                <a:latin typeface="Comic Sans MS" pitchFamily="66" charset="0"/>
              </a:defRPr>
            </a:lvl1pPr>
            <a:lvl2pPr marL="702756" indent="-270291" defTabSz="914485" eaLnBrk="0" hangingPunct="0">
              <a:defRPr sz="2600">
                <a:solidFill>
                  <a:schemeClr val="tx1"/>
                </a:solidFill>
                <a:latin typeface="Comic Sans MS" pitchFamily="66" charset="0"/>
              </a:defRPr>
            </a:lvl2pPr>
            <a:lvl3pPr marL="1081164" indent="-216233" defTabSz="914485" eaLnBrk="0" hangingPunct="0">
              <a:defRPr sz="2600">
                <a:solidFill>
                  <a:schemeClr val="tx1"/>
                </a:solidFill>
                <a:latin typeface="Comic Sans MS" pitchFamily="66" charset="0"/>
              </a:defRPr>
            </a:lvl3pPr>
            <a:lvl4pPr marL="1513629" indent="-216233" defTabSz="914485" eaLnBrk="0" hangingPunct="0">
              <a:defRPr sz="2600">
                <a:solidFill>
                  <a:schemeClr val="tx1"/>
                </a:solidFill>
                <a:latin typeface="Comic Sans MS" pitchFamily="66" charset="0"/>
              </a:defRPr>
            </a:lvl4pPr>
            <a:lvl5pPr marL="1946095" indent="-216233" defTabSz="914485" eaLnBrk="0" hangingPunct="0">
              <a:defRPr sz="2600">
                <a:solidFill>
                  <a:schemeClr val="tx1"/>
                </a:solidFill>
                <a:latin typeface="Comic Sans MS" pitchFamily="66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omic Sans MS" pitchFamily="66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omic Sans MS" pitchFamily="66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omic Sans MS" pitchFamily="66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8EFFB98B-3CA4-4B66-B34B-FD8D3588F4E1}" type="slidenum">
              <a:rPr lang="en-US" altLang="en-US" sz="1200">
                <a:latin typeface="Arial" charset="0"/>
              </a:rPr>
              <a:pPr eaLnBrk="1" hangingPunct="1"/>
              <a:t>3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87043" name="Rectangle 7"/>
          <p:cNvSpPr txBox="1">
            <a:spLocks noGrp="1" noChangeArrowheads="1"/>
          </p:cNvSpPr>
          <p:nvPr/>
        </p:nvSpPr>
        <p:spPr bwMode="auto">
          <a:xfrm>
            <a:off x="3884414" y="8685894"/>
            <a:ext cx="2972098" cy="456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 anchor="b"/>
          <a:lstStyle>
            <a:lvl1pPr defTabSz="966788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defTabSz="966788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defTabSz="966788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defTabSz="966788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defTabSz="966788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 eaLnBrk="1" hangingPunct="1"/>
            <a:fld id="{6B95887E-9542-4055-B860-753FE19AF749}" type="slidenum">
              <a:rPr lang="en-US" altLang="en-US" sz="1200">
                <a:latin typeface="Arial" charset="0"/>
              </a:rPr>
              <a:pPr algn="r" eaLnBrk="1" hangingPunct="1"/>
              <a:t>3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870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94B6-F885-48A0-AE69-6C41592DD256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2729-A78B-44AA-9D19-AABAA3009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94B6-F885-48A0-AE69-6C41592DD256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2729-A78B-44AA-9D19-AABAA3009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94B6-F885-48A0-AE69-6C41592DD256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2729-A78B-44AA-9D19-AABAA3009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94B6-F885-48A0-AE69-6C41592DD256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2729-A78B-44AA-9D19-AABAA3009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94B6-F885-48A0-AE69-6C41592DD256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2729-A78B-44AA-9D19-AABAA3009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94B6-F885-48A0-AE69-6C41592DD256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2729-A78B-44AA-9D19-AABAA3009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94B6-F885-48A0-AE69-6C41592DD256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2729-A78B-44AA-9D19-AABAA3009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94B6-F885-48A0-AE69-6C41592DD256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542729-A78B-44AA-9D19-AABAA30098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94B6-F885-48A0-AE69-6C41592DD256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2729-A78B-44AA-9D19-AABAA3009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94B6-F885-48A0-AE69-6C41592DD256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4542729-A78B-44AA-9D19-AABAA3009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77494B6-F885-48A0-AE69-6C41592DD256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2729-A78B-44AA-9D19-AABAA3009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77494B6-F885-48A0-AE69-6C41592DD256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4542729-A78B-44AA-9D19-AABAA3009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371600" y="18288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Systems of Objects</a:t>
            </a:r>
            <a:br>
              <a:rPr lang="en-US" altLang="en-US" smtClean="0"/>
            </a:br>
            <a:r>
              <a:rPr lang="en-US" altLang="en-US" sz="3800" smtClean="0"/>
              <a:t>(Forces 2)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3886200"/>
            <a:ext cx="8915400" cy="2971800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en-US" altLang="en-US" dirty="0" smtClean="0"/>
              <a:t>System- a combination of two  or more </a:t>
            </a:r>
            <a:r>
              <a:rPr lang="en-US" altLang="en-US" dirty="0" smtClean="0"/>
              <a:t>masses</a:t>
            </a:r>
          </a:p>
          <a:p>
            <a:pPr marL="0" indent="0" algn="ctr" eaLnBrk="1" hangingPunct="1">
              <a:buFont typeface="Wingdings" pitchFamily="2" charset="2"/>
              <a:buNone/>
            </a:pPr>
            <a:endParaRPr lang="en-US" altLang="en-US" dirty="0" smtClean="0"/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en-US" altLang="en-US" sz="4400" dirty="0" smtClean="0"/>
              <a:t>∑ </a:t>
            </a:r>
            <a:r>
              <a:rPr lang="en-US" altLang="en-US" sz="4400" dirty="0" err="1" smtClean="0"/>
              <a:t>F</a:t>
            </a:r>
            <a:r>
              <a:rPr lang="en-US" altLang="en-US" sz="4400" baseline="-25000" dirty="0" err="1" smtClean="0"/>
              <a:t>net</a:t>
            </a:r>
            <a:r>
              <a:rPr lang="en-US" altLang="en-US" sz="4400" dirty="0" smtClean="0"/>
              <a:t> </a:t>
            </a:r>
            <a:r>
              <a:rPr lang="en-US" altLang="en-US" sz="4400" baseline="-25000" dirty="0" smtClean="0"/>
              <a:t>ext</a:t>
            </a:r>
            <a:r>
              <a:rPr lang="en-US" altLang="en-US" sz="4400" dirty="0" smtClean="0"/>
              <a:t> </a:t>
            </a:r>
            <a:r>
              <a:rPr lang="en-US" altLang="en-US" sz="4400" dirty="0" smtClean="0"/>
              <a:t>= </a:t>
            </a:r>
            <a:r>
              <a:rPr lang="en-US" altLang="en-US" sz="4400" smtClean="0"/>
              <a:t>ma</a:t>
            </a:r>
            <a:r>
              <a:rPr lang="en-US" altLang="en-US" sz="4400" baseline="-25000" smtClean="0"/>
              <a:t>system</a:t>
            </a:r>
            <a:endParaRPr lang="en-US" altLang="en-US" sz="4400" dirty="0" smtClean="0"/>
          </a:p>
          <a:p>
            <a:pPr marL="0" indent="0" algn="ctr" eaLnBrk="1" hangingPunct="1">
              <a:buFont typeface="Wingdings" pitchFamily="2" charset="2"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24823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b"/>
          <a:lstStyle/>
          <a:p>
            <a:pPr algn="l" eaLnBrk="1" hangingPunct="1"/>
            <a:r>
              <a:rPr lang="en-US" altLang="en-US" smtClean="0"/>
              <a:t>Sample problem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7513" y="1981200"/>
            <a:ext cx="8726487" cy="41148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2000" smtClean="0"/>
              <a:t>A 5.0 kg object (m</a:t>
            </a:r>
            <a:r>
              <a:rPr lang="en-US" altLang="en-US" sz="2000" baseline="-25000" smtClean="0"/>
              <a:t>1</a:t>
            </a:r>
            <a:r>
              <a:rPr lang="en-US" altLang="en-US" sz="2000" smtClean="0"/>
              <a:t>) is connected to a 10.0 kg object (m</a:t>
            </a:r>
            <a:r>
              <a:rPr lang="en-US" altLang="en-US" sz="2000" baseline="-25000" smtClean="0"/>
              <a:t>2</a:t>
            </a:r>
            <a:r>
              <a:rPr lang="en-US" altLang="en-US" sz="2000" smtClean="0"/>
              <a:t>) by a string. If a pulling force F of 20 N is applied to the 5.0 kg object as shown,</a:t>
            </a:r>
          </a:p>
          <a:p>
            <a:pPr marL="0" indent="0" eaLnBrk="1" hangingPunct="1">
              <a:buFontTx/>
              <a:buNone/>
            </a:pPr>
            <a:r>
              <a:rPr lang="en-US" altLang="en-US" sz="2000" smtClean="0"/>
              <a:t>A) what is the acceleration of the system?</a:t>
            </a:r>
          </a:p>
          <a:p>
            <a:pPr marL="0" indent="0" eaLnBrk="1" hangingPunct="1">
              <a:buFontTx/>
              <a:buNone/>
            </a:pPr>
            <a:r>
              <a:rPr lang="en-US" altLang="en-US" sz="2000" smtClean="0"/>
              <a:t>B) what is the tension in the string connecting the objects?</a:t>
            </a:r>
          </a:p>
          <a:p>
            <a:pPr marL="0" indent="0" eaLnBrk="1" hangingPunct="1">
              <a:buFontTx/>
              <a:buNone/>
            </a:pPr>
            <a:r>
              <a:rPr lang="en-US" altLang="en-US" sz="2000" smtClean="0"/>
              <a:t>(Assume a frictionless surface.)</a:t>
            </a:r>
          </a:p>
        </p:txBody>
      </p:sp>
      <p:pic>
        <p:nvPicPr>
          <p:cNvPr id="28676" name="Picture 4" descr="FG06_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43525" y="0"/>
            <a:ext cx="760095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7" name="Text Box 7"/>
          <p:cNvSpPr txBox="1">
            <a:spLocks noChangeArrowheads="1"/>
          </p:cNvSpPr>
          <p:nvPr/>
        </p:nvSpPr>
        <p:spPr bwMode="auto">
          <a:xfrm>
            <a:off x="4976813" y="6521450"/>
            <a:ext cx="41671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600">
                <a:cs typeface="Arial" charset="0"/>
              </a:rPr>
              <a:t>Copyright James Walker, “Physics”, 1</a:t>
            </a:r>
            <a:r>
              <a:rPr lang="en-US" altLang="en-US" sz="1600" baseline="30000">
                <a:cs typeface="Arial" charset="0"/>
              </a:rPr>
              <a:t>st</a:t>
            </a:r>
            <a:r>
              <a:rPr lang="en-US" altLang="en-US" sz="1600">
                <a:cs typeface="Arial" charset="0"/>
              </a:rPr>
              <a:t> ed.</a:t>
            </a:r>
          </a:p>
        </p:txBody>
      </p:sp>
      <p:pic>
        <p:nvPicPr>
          <p:cNvPr id="28678" name="Ink 5"/>
          <p:cNvPicPr>
            <a:picLocks noRot="1" noChangeAspect="1" noEditPoints="1" noChangeArrowheads="1" noChangeShapeType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35638" y="1474788"/>
            <a:ext cx="1166812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9" name="Ink 6"/>
          <p:cNvPicPr>
            <a:picLocks noRot="1" noChangeAspect="1" noEditPoints="1" noChangeArrowheads="1" noChangeShapeType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80038" y="23813"/>
            <a:ext cx="1677987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5864358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5" descr="FG05_21Pr1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3733800"/>
            <a:ext cx="7534275" cy="298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4111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smtClean="0"/>
              <a:t>Sample Problem</a:t>
            </a:r>
            <a:endParaRPr lang="en-US" altLang="en-US" sz="2800" smtClean="0"/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457200"/>
            <a:ext cx="8991600" cy="144780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FontTx/>
              <a:buNone/>
            </a:pPr>
            <a:r>
              <a:rPr lang="en-US" altLang="en-US" sz="2400" smtClean="0"/>
              <a:t>A force of magnitude 7.50 N pushes three boxes with masses m</a:t>
            </a:r>
            <a:r>
              <a:rPr lang="en-US" altLang="en-US" sz="2400" baseline="-25000" smtClean="0"/>
              <a:t>1</a:t>
            </a:r>
            <a:r>
              <a:rPr lang="en-US" altLang="en-US" sz="2400" smtClean="0"/>
              <a:t> = 1.30 kg, m</a:t>
            </a:r>
            <a:r>
              <a:rPr lang="en-US" altLang="en-US" sz="2400" baseline="-25000" smtClean="0"/>
              <a:t>2</a:t>
            </a:r>
            <a:r>
              <a:rPr lang="en-US" altLang="en-US" sz="2400" smtClean="0"/>
              <a:t> = 3.20 kg, and m</a:t>
            </a:r>
            <a:r>
              <a:rPr lang="en-US" altLang="en-US" sz="2400" baseline="-25000" smtClean="0"/>
              <a:t>3</a:t>
            </a:r>
            <a:r>
              <a:rPr lang="en-US" altLang="en-US" sz="2400" smtClean="0"/>
              <a:t> = 4.90 kg as shown. Find the contact force between (a) boxes 1 and 2 and (b) between boxes 2 and 3.</a:t>
            </a:r>
          </a:p>
        </p:txBody>
      </p:sp>
      <p:sp>
        <p:nvSpPr>
          <p:cNvPr id="29701" name="Text Box 47"/>
          <p:cNvSpPr txBox="1">
            <a:spLocks noChangeArrowheads="1"/>
          </p:cNvSpPr>
          <p:nvPr/>
        </p:nvSpPr>
        <p:spPr bwMode="auto">
          <a:xfrm>
            <a:off x="2193925" y="6553200"/>
            <a:ext cx="50847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800"/>
              <a:t>Copyright James Walker, “Physics”, 1</a:t>
            </a:r>
            <a:r>
              <a:rPr lang="en-US" altLang="en-US" sz="1800" baseline="30000"/>
              <a:t>st</a:t>
            </a:r>
            <a:r>
              <a:rPr lang="en-US" altLang="en-US" sz="1800"/>
              <a:t> edition</a:t>
            </a:r>
          </a:p>
        </p:txBody>
      </p:sp>
    </p:spTree>
    <p:extLst>
      <p:ext uri="{BB962C8B-B14F-4D97-AF65-F5344CB8AC3E}">
        <p14:creationId xmlns:p14="http://schemas.microsoft.com/office/powerpoint/2010/main" xmlns="" val="382917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782762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2800" smtClean="0"/>
              <a:t>An Atwood’s machine has m1 = 1kg, m2 = 2kg, hung from an ideal pulley. What is the acceleration of the masses? Calculate the tension in the string attached to each mass.</a:t>
            </a:r>
          </a:p>
        </p:txBody>
      </p:sp>
      <p:pic>
        <p:nvPicPr>
          <p:cNvPr id="7171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438400"/>
            <a:ext cx="3048000" cy="309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09619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352</TotalTime>
  <Words>201</Words>
  <Application>Microsoft Office PowerPoint</Application>
  <PresentationFormat>On-screen Show (4:3)</PresentationFormat>
  <Paragraphs>20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Technic</vt:lpstr>
      <vt:lpstr>Systems of Objects (Forces 2)</vt:lpstr>
      <vt:lpstr>Sample problem</vt:lpstr>
      <vt:lpstr>Sample Problem</vt:lpstr>
      <vt:lpstr>An Atwood’s machine has m1 = 1kg, m2 = 2kg, hung from an ideal pulley. What is the acceleration of the masses? Calculate the tension in the string attached to each mass.</vt:lpstr>
    </vt:vector>
  </TitlesOfParts>
  <Company>Round Rock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Systems of Objects (Forces 2)</dc:title>
  <dc:creator>e131723</dc:creator>
  <cp:lastModifiedBy>timandtonda@gmail.com</cp:lastModifiedBy>
  <cp:revision>8</cp:revision>
  <dcterms:created xsi:type="dcterms:W3CDTF">2015-10-05T05:32:45Z</dcterms:created>
  <dcterms:modified xsi:type="dcterms:W3CDTF">2016-09-26T05:43:32Z</dcterms:modified>
</cp:coreProperties>
</file>