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17" r:id="rId3"/>
    <p:sldId id="318" r:id="rId4"/>
    <p:sldId id="265" r:id="rId5"/>
    <p:sldId id="330" r:id="rId6"/>
    <p:sldId id="319" r:id="rId7"/>
    <p:sldId id="269" r:id="rId8"/>
    <p:sldId id="325" r:id="rId9"/>
    <p:sldId id="270" r:id="rId10"/>
    <p:sldId id="271" r:id="rId11"/>
    <p:sldId id="272" r:id="rId12"/>
    <p:sldId id="289" r:id="rId13"/>
    <p:sldId id="290" r:id="rId14"/>
    <p:sldId id="295" r:id="rId15"/>
    <p:sldId id="273" r:id="rId16"/>
    <p:sldId id="277" r:id="rId17"/>
    <p:sldId id="278" r:id="rId18"/>
    <p:sldId id="297" r:id="rId19"/>
    <p:sldId id="279" r:id="rId20"/>
    <p:sldId id="280" r:id="rId21"/>
    <p:sldId id="328" r:id="rId22"/>
    <p:sldId id="281" r:id="rId23"/>
    <p:sldId id="320" r:id="rId24"/>
    <p:sldId id="329" r:id="rId25"/>
    <p:sldId id="274" r:id="rId26"/>
    <p:sldId id="326" r:id="rId27"/>
    <p:sldId id="275" r:id="rId28"/>
    <p:sldId id="327" r:id="rId29"/>
    <p:sldId id="276" r:id="rId30"/>
    <p:sldId id="282" r:id="rId31"/>
    <p:sldId id="331" r:id="rId32"/>
    <p:sldId id="283" r:id="rId33"/>
    <p:sldId id="285" r:id="rId34"/>
    <p:sldId id="332" r:id="rId35"/>
    <p:sldId id="293" r:id="rId36"/>
    <p:sldId id="313" r:id="rId37"/>
    <p:sldId id="314" r:id="rId38"/>
    <p:sldId id="338" r:id="rId39"/>
    <p:sldId id="337" r:id="rId40"/>
    <p:sldId id="335" r:id="rId41"/>
    <p:sldId id="333" r:id="rId42"/>
    <p:sldId id="334" r:id="rId43"/>
    <p:sldId id="339" r:id="rId44"/>
    <p:sldId id="286" r:id="rId45"/>
    <p:sldId id="315" r:id="rId46"/>
    <p:sldId id="292" r:id="rId47"/>
    <p:sldId id="322" r:id="rId48"/>
    <p:sldId id="316" r:id="rId49"/>
    <p:sldId id="321" r:id="rId50"/>
    <p:sldId id="323" r:id="rId51"/>
    <p:sldId id="288" r:id="rId52"/>
    <p:sldId id="29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5/14/2014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5/14/2014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e131856\Videos\Quantum%20Foam.wmv"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e131856\Videos\Virtual%20Particles.wm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e131856\Videos\Quantum%20Chance.wmv"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C:\Users\e131856\Videos\quantum%20probability.wm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Users\e131856\Videos\Schrodinger's%20Cat%20Wobble.wmv"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e131856\Videos\Blacak%20Holes%20Radius.wmv"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e131856\Videos\Black%20Holes%201.wm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e131856\Videos\Black%20Holes%202.wmv"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Users\e131856\Desktop\Basic%20Laws.wmv"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C:\Users\e131856\Videos\Black%20holes%203%20Holograph.wmv"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file:///C:\Users\e131856\Videos\Black%20holes%204%20Holograph.wmv"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e131856\Videos\Quantum%20Time.wm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C:\Users\e131856\Videos\Gates%20Matrix.wmv"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e131856\Videos\Quantum%20Duality.wm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981200"/>
          </a:xfrm>
        </p:spPr>
        <p:txBody>
          <a:bodyPr/>
          <a:lstStyle/>
          <a:p>
            <a:pPr algn="ctr"/>
            <a:r>
              <a:rPr lang="en-US" dirty="0" smtClean="0"/>
              <a:t> Nothing, The Infinite, and Limitless Light</a:t>
            </a:r>
            <a:endParaRPr lang="en-US" dirty="0"/>
          </a:p>
        </p:txBody>
      </p:sp>
      <p:sp>
        <p:nvSpPr>
          <p:cNvPr id="3" name="Subtitle 2"/>
          <p:cNvSpPr>
            <a:spLocks noGrp="1"/>
          </p:cNvSpPr>
          <p:nvPr>
            <p:ph type="subTitle" idx="1"/>
          </p:nvPr>
        </p:nvSpPr>
        <p:spPr>
          <a:xfrm>
            <a:off x="0" y="1981200"/>
            <a:ext cx="9144000" cy="4724400"/>
          </a:xfrm>
        </p:spPr>
        <p:txBody>
          <a:bodyPr anchor="ctr">
            <a:noAutofit/>
          </a:bodyPr>
          <a:lstStyle/>
          <a:p>
            <a:pPr algn="ctr"/>
            <a:r>
              <a:rPr lang="en-US" sz="2800" dirty="0" smtClean="0"/>
              <a:t>An Illuminating Look At The Strange Case Of The Cat That’s Alive And Dead At The Same Time; a Photon’s Eye View; Black Holes And Naked Singularities; The Big Bang(s);  Non-Locality; FTL  Information Transfer &amp; Teleportation; Zero Point Energy; And The Collapse Of The State Vector </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685800"/>
          </a:xfrm>
        </p:spPr>
        <p:txBody>
          <a:bodyPr>
            <a:normAutofit fontScale="90000"/>
          </a:bodyPr>
          <a:lstStyle/>
          <a:p>
            <a:pPr algn="ctr"/>
            <a:r>
              <a:rPr lang="en-US" dirty="0" err="1" smtClean="0"/>
              <a:t>Bwah</a:t>
            </a:r>
            <a:r>
              <a:rPr lang="en-US" dirty="0" smtClean="0"/>
              <a:t>?</a:t>
            </a:r>
            <a:endParaRPr lang="en-US" dirty="0"/>
          </a:p>
        </p:txBody>
      </p:sp>
      <p:sp>
        <p:nvSpPr>
          <p:cNvPr id="3" name="Content Placeholder 2"/>
          <p:cNvSpPr>
            <a:spLocks noGrp="1"/>
          </p:cNvSpPr>
          <p:nvPr>
            <p:ph idx="1"/>
          </p:nvPr>
        </p:nvSpPr>
        <p:spPr>
          <a:xfrm>
            <a:off x="0" y="685800"/>
            <a:ext cx="9144000" cy="5867400"/>
          </a:xfrm>
        </p:spPr>
        <p:txBody>
          <a:bodyPr/>
          <a:lstStyle/>
          <a:p>
            <a:r>
              <a:rPr lang="en-US" dirty="0" smtClean="0"/>
              <a:t>An interference pattern is created when two waves hit into each other, and get bigger in some places and smaller in some when we add them up. </a:t>
            </a:r>
            <a:endParaRPr lang="en-US" dirty="0"/>
          </a:p>
        </p:txBody>
      </p:sp>
      <p:pic>
        <p:nvPicPr>
          <p:cNvPr id="4" name="Picture 3" descr="Double Slit.jpg"/>
          <p:cNvPicPr>
            <a:picLocks noChangeAspect="1"/>
          </p:cNvPicPr>
          <p:nvPr/>
        </p:nvPicPr>
        <p:blipFill>
          <a:blip r:embed="rId2" cstate="print"/>
          <a:stretch>
            <a:fillRect/>
          </a:stretch>
        </p:blipFill>
        <p:spPr>
          <a:xfrm>
            <a:off x="0" y="2133600"/>
            <a:ext cx="9144000" cy="4724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90600"/>
          </a:xfrm>
        </p:spPr>
        <p:txBody>
          <a:bodyPr/>
          <a:lstStyle/>
          <a:p>
            <a:pPr algn="ctr"/>
            <a:r>
              <a:rPr lang="en-US" dirty="0" smtClean="0"/>
              <a:t>So What? 	</a:t>
            </a:r>
            <a:endParaRPr lang="en-US" dirty="0"/>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So, a single photon going through either one of the slits should create a pattern like you see at a shooting range: individual particles leaving ‘holes’ where they hit, depending on the angle from which they were ‘shot’ through the two slits.  </a:t>
            </a:r>
          </a:p>
          <a:p>
            <a:r>
              <a:rPr lang="en-US" dirty="0" smtClean="0"/>
              <a:t>But that is only what we see at FIRST. If we repeat the experiment over and over and over again?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381000"/>
            <a:ext cx="7772400" cy="131064"/>
          </a:xfrm>
        </p:spPr>
        <p:txBody>
          <a:bodyPr>
            <a:normAutofit fontScale="90000"/>
          </a:bodyPr>
          <a:lstStyle/>
          <a:p>
            <a:endParaRPr lang="en-US" dirty="0"/>
          </a:p>
        </p:txBody>
      </p:sp>
      <p:pic>
        <p:nvPicPr>
          <p:cNvPr id="4" name="Content Placeholder 3" descr="DSI.jpg"/>
          <p:cNvPicPr>
            <a:picLocks noGrp="1" noChangeAspect="1"/>
          </p:cNvPicPr>
          <p:nvPr>
            <p:ph idx="1"/>
          </p:nvPr>
        </p:nvPicPr>
        <p:blipFill>
          <a:blip r:embed="rId2" cstate="print"/>
          <a:stretch>
            <a:fillRect/>
          </a:stretch>
        </p:blipFill>
        <p:spPr>
          <a:xfrm>
            <a:off x="0" y="-228600"/>
            <a:ext cx="9144000" cy="7086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pPr algn="ctr"/>
            <a:r>
              <a:rPr lang="en-US" dirty="0" smtClean="0"/>
              <a:t>You Are Only Coming Through In Waves</a:t>
            </a:r>
            <a:endParaRPr lang="en-US" dirty="0"/>
          </a:p>
        </p:txBody>
      </p:sp>
      <p:sp>
        <p:nvSpPr>
          <p:cNvPr id="3" name="Content Placeholder 2"/>
          <p:cNvSpPr>
            <a:spLocks noGrp="1"/>
          </p:cNvSpPr>
          <p:nvPr>
            <p:ph idx="1"/>
          </p:nvPr>
        </p:nvSpPr>
        <p:spPr>
          <a:xfrm>
            <a:off x="0" y="1295400"/>
            <a:ext cx="9144000" cy="5562600"/>
          </a:xfrm>
        </p:spPr>
        <p:txBody>
          <a:bodyPr>
            <a:normAutofit lnSpcReduction="10000"/>
          </a:bodyPr>
          <a:lstStyle/>
          <a:p>
            <a:r>
              <a:rPr lang="en-US" dirty="0" smtClean="0"/>
              <a:t>What we see is an interference pattern, which Is caused by the photon interfering with itself. But interference patterns are created by the impact of </a:t>
            </a:r>
            <a:r>
              <a:rPr lang="en-US" b="1" dirty="0" smtClean="0"/>
              <a:t>two separate </a:t>
            </a:r>
            <a:r>
              <a:rPr lang="en-US" b="1" dirty="0" err="1" smtClean="0"/>
              <a:t>wavefronts</a:t>
            </a:r>
            <a:r>
              <a:rPr lang="en-US" dirty="0" smtClean="0"/>
              <a:t>. That means a photon can somehow not only be in two places at the exact same time, it can ‘crash into’ itself, too. </a:t>
            </a:r>
          </a:p>
          <a:p>
            <a:r>
              <a:rPr lang="en-US" dirty="0" smtClean="0"/>
              <a:t>In fact, this shows that </a:t>
            </a:r>
            <a:r>
              <a:rPr lang="en-US" i="1" dirty="0" smtClean="0"/>
              <a:t>a photon can behave as both a particle, and a wave, at the same exact time. This suggests that, at a certain level, the very categories we normally use to describe reality itself are, simply, fundamentally and necessarily inaccurate. </a:t>
            </a:r>
          </a:p>
          <a:p>
            <a:r>
              <a:rPr lang="en-US" dirty="0" smtClean="0"/>
              <a:t>The map is not the territory. </a:t>
            </a:r>
            <a:br>
              <a:rPr lang="en-US" dirty="0" smtClean="0"/>
            </a:br>
            <a:r>
              <a:rPr lang="en-US" dirty="0" smtClean="0"/>
              <a:t>The menu is not the meal.</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rawing hands.gif"/>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pPr algn="ctr"/>
            <a:r>
              <a:rPr lang="en-US" dirty="0" smtClean="0"/>
              <a:t>Wait, </a:t>
            </a:r>
            <a:r>
              <a:rPr lang="en-US" dirty="0" err="1" smtClean="0"/>
              <a:t>lolwut</a:t>
            </a:r>
            <a:r>
              <a:rPr lang="en-US" dirty="0" smtClean="0"/>
              <a:t>? </a:t>
            </a:r>
            <a:endParaRPr lang="en-US" dirty="0"/>
          </a:p>
        </p:txBody>
      </p:sp>
      <p:sp>
        <p:nvSpPr>
          <p:cNvPr id="3" name="Content Placeholder 2"/>
          <p:cNvSpPr>
            <a:spLocks noGrp="1"/>
          </p:cNvSpPr>
          <p:nvPr>
            <p:ph idx="1"/>
          </p:nvPr>
        </p:nvSpPr>
        <p:spPr>
          <a:xfrm>
            <a:off x="0" y="1143000"/>
            <a:ext cx="9144000" cy="5715000"/>
          </a:xfrm>
        </p:spPr>
        <p:txBody>
          <a:bodyPr/>
          <a:lstStyle/>
          <a:p>
            <a:r>
              <a:rPr lang="en-US" dirty="0" smtClean="0"/>
              <a:t>Yep.  A single thing can, somehow, not only be in two places at the same exact time, but be solid and self contained at the same exact moment that it’s energetic and spread out. Seriously. </a:t>
            </a:r>
          </a:p>
          <a:p>
            <a:r>
              <a:rPr lang="en-US" dirty="0" smtClean="0"/>
              <a:t>Even stranger, equations discovered by Richard Feynman, called the Sum Over Many Paths model, show us that the photon doesn’t even travel straight from A to B. In fact, the photon travels an </a:t>
            </a:r>
            <a:r>
              <a:rPr lang="en-US" u="sng" dirty="0" smtClean="0"/>
              <a:t>infinite number of paths though </a:t>
            </a:r>
            <a:r>
              <a:rPr lang="en-US" u="sng" dirty="0" err="1" smtClean="0"/>
              <a:t>spacetime</a:t>
            </a:r>
            <a:r>
              <a:rPr lang="en-US" dirty="0" smtClean="0"/>
              <a:t>, which, when added up, equal the path that it ‘appears’ to take. </a:t>
            </a:r>
            <a:endParaRPr lang="en-US" u="sng"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They’ve Gone to Ludicrous Speed!</a:t>
            </a:r>
            <a:endParaRPr lang="en-US" dirty="0"/>
          </a:p>
        </p:txBody>
      </p:sp>
      <p:sp>
        <p:nvSpPr>
          <p:cNvPr id="3" name="Content Placeholder 2"/>
          <p:cNvSpPr>
            <a:spLocks noGrp="1"/>
          </p:cNvSpPr>
          <p:nvPr>
            <p:ph idx="1"/>
          </p:nvPr>
        </p:nvSpPr>
        <p:spPr>
          <a:xfrm>
            <a:off x="0" y="1143000"/>
            <a:ext cx="9144000" cy="5715000"/>
          </a:xfrm>
        </p:spPr>
        <p:txBody>
          <a:bodyPr>
            <a:normAutofit lnSpcReduction="10000"/>
          </a:bodyPr>
          <a:lstStyle/>
          <a:p>
            <a:r>
              <a:rPr lang="en-US" dirty="0" smtClean="0"/>
              <a:t>It turns out that light is very, very special. We know that, in a vacuum, light will always be measured as having the speed, C, which is roughly 300,000,000 m/s.  (or about six hundred million miles in a single hour). For comparison, 600,000,000 miles is the distance of about 118,279 round trip car rides from New York to L.A.</a:t>
            </a:r>
          </a:p>
          <a:p>
            <a:r>
              <a:rPr lang="en-US" dirty="0" smtClean="0"/>
              <a:t>But the real reason that light’s special? Nothing else acts quite the same. If a truck is going 70mph on </a:t>
            </a:r>
            <a:r>
              <a:rPr lang="en-US" dirty="0" err="1" smtClean="0"/>
              <a:t>Mopac</a:t>
            </a:r>
            <a:r>
              <a:rPr lang="en-US" dirty="0" smtClean="0"/>
              <a:t> and you’re going 60, you’ll measure it as going 10 mph faster than you. If you accelerate to 70, now you’ll measure the truck as having the same speed as you. </a:t>
            </a:r>
          </a:p>
          <a:p>
            <a:r>
              <a:rPr lang="en-US" dirty="0" smtClean="0"/>
              <a:t>Simple, right?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838200"/>
          </a:xfrm>
        </p:spPr>
        <p:txBody>
          <a:bodyPr/>
          <a:lstStyle/>
          <a:p>
            <a:pPr algn="ctr"/>
            <a:r>
              <a:rPr lang="en-US" dirty="0" smtClean="0"/>
              <a:t>Simple, Meet Wacky. </a:t>
            </a:r>
            <a:endParaRPr lang="en-US" dirty="0"/>
          </a:p>
        </p:txBody>
      </p:sp>
      <p:sp>
        <p:nvSpPr>
          <p:cNvPr id="3" name="Content Placeholder 2"/>
          <p:cNvSpPr>
            <a:spLocks noGrp="1"/>
          </p:cNvSpPr>
          <p:nvPr>
            <p:ph idx="1"/>
          </p:nvPr>
        </p:nvSpPr>
        <p:spPr>
          <a:xfrm>
            <a:off x="0" y="838200"/>
            <a:ext cx="9144000" cy="6019800"/>
          </a:xfrm>
        </p:spPr>
        <p:txBody>
          <a:bodyPr>
            <a:normAutofit/>
          </a:bodyPr>
          <a:lstStyle/>
          <a:p>
            <a:r>
              <a:rPr lang="en-US" dirty="0" smtClean="0"/>
              <a:t>But light? Light’s a whole other matter than trucks and cars, and you and me. If you’re standing still, you will measure light as moving at about 300,000,000 m/s. </a:t>
            </a:r>
          </a:p>
          <a:p>
            <a:r>
              <a:rPr lang="en-US" dirty="0" smtClean="0"/>
              <a:t>And if you accelerate to 299,999,999 m/s? Light will still be going 300,000,000 m/s faster than you. No matter what. </a:t>
            </a:r>
          </a:p>
          <a:p>
            <a:r>
              <a:rPr lang="en-US" dirty="0" smtClean="0"/>
              <a:t>And if two people are moving at different speeds, in different directions? They will </a:t>
            </a:r>
            <a:r>
              <a:rPr lang="en-US" u="sng" dirty="0" smtClean="0"/>
              <a:t>still</a:t>
            </a:r>
            <a:r>
              <a:rPr lang="en-US" dirty="0" smtClean="0"/>
              <a:t> both measure light as having the same exact speed. </a:t>
            </a:r>
          </a:p>
          <a:p>
            <a:r>
              <a:rPr lang="en-US" dirty="0" smtClean="0"/>
              <a:t>What the heck does that mean? It means that a photon’s eye view of the world is stranger than we know.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e-disintegration-of-the-persistence-of-memory.jpg"/>
          <p:cNvPicPr>
            <a:picLocks noGrp="1" noChangeAspect="1"/>
          </p:cNvPicPr>
          <p:nvPr>
            <p:ph idx="1"/>
          </p:nvPr>
        </p:nvPicPr>
        <p:blipFill>
          <a:blip r:embed="rId2" cstate="print"/>
          <a:stretch>
            <a:fillRect/>
          </a:stretch>
        </p:blipFill>
        <p:spPr>
          <a:xfrm>
            <a:off x="0" y="0"/>
            <a:ext cx="9143999" cy="6934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pPr algn="ctr"/>
            <a:r>
              <a:rPr lang="en-US" dirty="0" smtClean="0"/>
              <a:t/>
            </a:r>
            <a:br>
              <a:rPr lang="en-US" dirty="0" smtClean="0"/>
            </a:br>
            <a:r>
              <a:rPr lang="en-US" dirty="0" smtClean="0"/>
              <a:t>He Is The </a:t>
            </a:r>
            <a:r>
              <a:rPr lang="en-US" dirty="0" err="1" smtClean="0"/>
              <a:t>Kwisatz</a:t>
            </a:r>
            <a:r>
              <a:rPr lang="en-US" dirty="0" smtClean="0"/>
              <a:t> </a:t>
            </a:r>
            <a:r>
              <a:rPr lang="en-US" dirty="0" err="1" smtClean="0"/>
              <a:t>Haderach</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0" y="990600"/>
            <a:ext cx="9144000" cy="5867400"/>
          </a:xfrm>
        </p:spPr>
        <p:txBody>
          <a:bodyPr>
            <a:normAutofit/>
          </a:bodyPr>
          <a:lstStyle/>
          <a:p>
            <a:r>
              <a:rPr lang="en-US" dirty="0" smtClean="0"/>
              <a:t>What this means is that, to a photon moving at light speed, nothing else is moving. And the entire cosmos is contracted to a single point. </a:t>
            </a:r>
          </a:p>
          <a:p>
            <a:r>
              <a:rPr lang="en-US" dirty="0" smtClean="0"/>
              <a:t>So, in a very real sense, a photon, which can be in more than one place at the same time and which moves through an infinite number of paths to get from point A to B, ‘sees’ all of reality, from the beginning of time to the end, spread out and unchanging. </a:t>
            </a:r>
          </a:p>
          <a:p>
            <a:r>
              <a:rPr lang="en-US" dirty="0" smtClean="0"/>
              <a:t>How, then, do things change if from a photon’s point of view, the entire rest of the universe is stuck still and never moves at all?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533400"/>
          </a:xfrm>
        </p:spPr>
        <p:txBody>
          <a:bodyPr>
            <a:normAutofit fontScale="90000"/>
          </a:bodyPr>
          <a:lstStyle/>
          <a:p>
            <a:pPr algn="ctr"/>
            <a:r>
              <a:rPr lang="en-US" dirty="0" smtClean="0"/>
              <a:t>Null </a:t>
            </a:r>
            <a:endParaRPr lang="en-US" dirty="0"/>
          </a:p>
        </p:txBody>
      </p:sp>
      <p:sp>
        <p:nvSpPr>
          <p:cNvPr id="3" name="Content Placeholder 2"/>
          <p:cNvSpPr>
            <a:spLocks noGrp="1"/>
          </p:cNvSpPr>
          <p:nvPr>
            <p:ph idx="1"/>
          </p:nvPr>
        </p:nvSpPr>
        <p:spPr>
          <a:xfrm>
            <a:off x="0" y="609600"/>
            <a:ext cx="9144000" cy="6248400"/>
          </a:xfrm>
        </p:spPr>
        <p:txBody>
          <a:bodyPr>
            <a:normAutofit fontScale="85000" lnSpcReduction="10000"/>
          </a:bodyPr>
          <a:lstStyle/>
          <a:p>
            <a:r>
              <a:rPr lang="en-US" sz="2800" dirty="0" smtClean="0">
                <a:latin typeface="Times New Roman" pitchFamily="18" charset="0"/>
                <a:cs typeface="Times New Roman" pitchFamily="18" charset="0"/>
              </a:rPr>
              <a:t>Science began whenever the first </a:t>
            </a:r>
            <a:r>
              <a:rPr lang="en-US" sz="2800" i="1" dirty="0" smtClean="0">
                <a:latin typeface="Times New Roman" pitchFamily="18" charset="0"/>
                <a:cs typeface="Times New Roman" pitchFamily="18" charset="0"/>
              </a:rPr>
              <a:t>Homo sapiens </a:t>
            </a:r>
            <a:r>
              <a:rPr lang="en-US" sz="2800" dirty="0" smtClean="0">
                <a:latin typeface="Times New Roman" pitchFamily="18" charset="0"/>
                <a:cs typeface="Times New Roman" pitchFamily="18" charset="0"/>
              </a:rPr>
              <a:t>became cognitively capable of  perceiving cause and effect as an abstract principle. It led to initial discoveries like agriculture, and fire. Roughly a millennium ago, what we now recognize as the scientific method was begun by </a:t>
            </a:r>
            <a:r>
              <a:rPr lang="en-US" sz="2800" dirty="0" err="1" smtClean="0">
                <a:latin typeface="Times New Roman" pitchFamily="18" charset="0"/>
                <a:cs typeface="Times New Roman" pitchFamily="18" charset="0"/>
              </a:rPr>
              <a:t>Ibn</a:t>
            </a:r>
            <a:r>
              <a:rPr lang="en-US" sz="2800" dirty="0" smtClean="0">
                <a:latin typeface="Times New Roman" pitchFamily="18" charset="0"/>
                <a:cs typeface="Times New Roman" pitchFamily="18" charset="0"/>
              </a:rPr>
              <a:t> Al </a:t>
            </a:r>
            <a:r>
              <a:rPr lang="en-US" sz="2800" dirty="0" err="1" smtClean="0">
                <a:latin typeface="Times New Roman" pitchFamily="18" charset="0"/>
                <a:cs typeface="Times New Roman" pitchFamily="18" charset="0"/>
              </a:rPr>
              <a:t>Haytham</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The scientific method is empirical, that is it deals with data obtained by observation. It is rational, that is, it analyzes data with the use of logic and mathematics. Ideas are tested empirically, and empirical findings are winnowed and interpreted rationally; science represents a system of empirical rationalism. </a:t>
            </a:r>
          </a:p>
          <a:p>
            <a:r>
              <a:rPr lang="en-US" sz="2800" dirty="0" smtClean="0">
                <a:latin typeface="Times New Roman" pitchFamily="18" charset="0"/>
                <a:cs typeface="Times New Roman" pitchFamily="18" charset="0"/>
              </a:rPr>
              <a:t>Key to the scientific method is the null hypothesis, which always serves as a claim’s negation, and must be falsified in order for that claim to carry the burden of proof.  The standard is 3, or 5 sigma in order for a claim to carry the burden of proof. </a:t>
            </a:r>
          </a:p>
          <a:p>
            <a:r>
              <a:rPr lang="en-US" sz="2800" dirty="0" smtClean="0">
                <a:latin typeface="Times New Roman" pitchFamily="18" charset="0"/>
                <a:cs typeface="Times New Roman" pitchFamily="18" charset="0"/>
              </a:rPr>
              <a:t>Science is based on </a:t>
            </a:r>
            <a:r>
              <a:rPr lang="en-US" sz="2800" dirty="0" err="1" smtClean="0">
                <a:latin typeface="Times New Roman" pitchFamily="18" charset="0"/>
                <a:cs typeface="Times New Roman" pitchFamily="18" charset="0"/>
              </a:rPr>
              <a:t>replicability</a:t>
            </a:r>
            <a:r>
              <a:rPr lang="en-US" sz="2800" dirty="0" smtClean="0">
                <a:latin typeface="Times New Roman" pitchFamily="18" charset="0"/>
                <a:cs typeface="Times New Roman" pitchFamily="18" charset="0"/>
              </a:rPr>
              <a:t>, testability, and </a:t>
            </a:r>
            <a:r>
              <a:rPr lang="en-US" sz="2800" dirty="0" err="1" smtClean="0">
                <a:latin typeface="Times New Roman" pitchFamily="18" charset="0"/>
                <a:cs typeface="Times New Roman" pitchFamily="18" charset="0"/>
              </a:rPr>
              <a:t>falsifiability</a:t>
            </a:r>
            <a:r>
              <a:rPr lang="en-US" sz="2800" dirty="0" smtClean="0">
                <a:latin typeface="Times New Roman" pitchFamily="18" charset="0"/>
                <a:cs typeface="Times New Roman" pitchFamily="18" charset="0"/>
              </a:rPr>
              <a:t>. Science is driven by doubt. And it has to be. Science does not encompass certainty, by design.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762000"/>
          </a:xfrm>
        </p:spPr>
        <p:txBody>
          <a:bodyPr>
            <a:normAutofit/>
          </a:bodyPr>
          <a:lstStyle/>
          <a:p>
            <a:r>
              <a:rPr lang="en-US" dirty="0" smtClean="0"/>
              <a:t>And That’s Not All! </a:t>
            </a:r>
            <a:endParaRPr lang="en-US" dirty="0"/>
          </a:p>
        </p:txBody>
      </p:sp>
      <p:sp>
        <p:nvSpPr>
          <p:cNvPr id="3" name="Content Placeholder 2"/>
          <p:cNvSpPr>
            <a:spLocks noGrp="1"/>
          </p:cNvSpPr>
          <p:nvPr>
            <p:ph idx="1"/>
          </p:nvPr>
        </p:nvSpPr>
        <p:spPr>
          <a:xfrm>
            <a:off x="0" y="685800"/>
            <a:ext cx="9144000" cy="6172200"/>
          </a:xfrm>
        </p:spPr>
        <p:txBody>
          <a:bodyPr/>
          <a:lstStyle/>
          <a:p>
            <a:r>
              <a:rPr lang="en-US" dirty="0" smtClean="0"/>
              <a:t>On the Planck scale of distance, space isn’t flat like Newton thought, or even curved like Einstein thought. Space is boiling, bubbling, seething. We call it the Quantum Foam. </a:t>
            </a:r>
            <a:endParaRPr lang="en-US" dirty="0"/>
          </a:p>
        </p:txBody>
      </p:sp>
      <p:pic>
        <p:nvPicPr>
          <p:cNvPr id="4" name="Picture 3" descr="qfoam.jpg"/>
          <p:cNvPicPr>
            <a:picLocks noChangeAspect="1"/>
          </p:cNvPicPr>
          <p:nvPr/>
        </p:nvPicPr>
        <p:blipFill>
          <a:blip r:embed="rId2" cstate="print"/>
          <a:stretch>
            <a:fillRect/>
          </a:stretch>
        </p:blipFill>
        <p:spPr>
          <a:xfrm>
            <a:off x="-22514" y="2514600"/>
            <a:ext cx="9166514" cy="4343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Quantum Foam.wm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l"/>
            <a:r>
              <a:rPr lang="en-US" dirty="0" err="1" smtClean="0"/>
              <a:t>Ahhh</a:t>
            </a:r>
            <a:r>
              <a:rPr lang="en-US" dirty="0" smtClean="0"/>
              <a:t>… Foamy! </a:t>
            </a:r>
            <a:endParaRPr lang="en-US" dirty="0"/>
          </a:p>
        </p:txBody>
      </p:sp>
      <p:sp>
        <p:nvSpPr>
          <p:cNvPr id="3" name="Content Placeholder 2"/>
          <p:cNvSpPr>
            <a:spLocks noGrp="1"/>
          </p:cNvSpPr>
          <p:nvPr>
            <p:ph idx="1"/>
          </p:nvPr>
        </p:nvSpPr>
        <p:spPr>
          <a:xfrm>
            <a:off x="0" y="762000"/>
            <a:ext cx="9144000" cy="6096000"/>
          </a:xfrm>
        </p:spPr>
        <p:txBody>
          <a:bodyPr>
            <a:normAutofit/>
          </a:bodyPr>
          <a:lstStyle/>
          <a:p>
            <a:r>
              <a:rPr lang="en-US" dirty="0" smtClean="0"/>
              <a:t>No, not that Foamy.</a:t>
            </a:r>
          </a:p>
          <a:p>
            <a:r>
              <a:rPr lang="en-US" dirty="0" smtClean="0"/>
              <a:t>But it also turns out                                                                 that, out of the foam,                                                             come something we                                                                  call virtual particles. </a:t>
            </a:r>
          </a:p>
          <a:p>
            <a:r>
              <a:rPr lang="en-US" dirty="0" smtClean="0"/>
              <a:t>Virtual particles are created out of quantum vacuum fluctuations. That is, literally out of nothingness.  The two particles are opposites, called antiparticles. They destroy each other when they touch. But when they do, they release one photon. </a:t>
            </a:r>
          </a:p>
          <a:p>
            <a:r>
              <a:rPr lang="en-US" dirty="0" smtClean="0"/>
              <a:t>Even the emptiest, darkest spaces are therefore full. And radiant, if we could only see clearly. </a:t>
            </a:r>
          </a:p>
        </p:txBody>
      </p:sp>
      <p:pic>
        <p:nvPicPr>
          <p:cNvPr id="4" name="Picture 3" descr="Foamy.jpg"/>
          <p:cNvPicPr>
            <a:picLocks noChangeAspect="1"/>
          </p:cNvPicPr>
          <p:nvPr/>
        </p:nvPicPr>
        <p:blipFill>
          <a:blip r:embed="rId2" cstate="print"/>
          <a:stretch>
            <a:fillRect/>
          </a:stretch>
        </p:blipFill>
        <p:spPr>
          <a:xfrm>
            <a:off x="4419600" y="0"/>
            <a:ext cx="3572256" cy="2590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685800"/>
          </a:xfrm>
        </p:spPr>
        <p:txBody>
          <a:bodyPr>
            <a:normAutofit fontScale="90000"/>
          </a:bodyPr>
          <a:lstStyle/>
          <a:p>
            <a:pPr algn="ctr"/>
            <a:r>
              <a:rPr lang="en-US" dirty="0" smtClean="0"/>
              <a:t>Zero </a:t>
            </a:r>
            <a:endParaRPr lang="en-US" dirty="0"/>
          </a:p>
        </p:txBody>
      </p:sp>
      <p:sp>
        <p:nvSpPr>
          <p:cNvPr id="3" name="Content Placeholder 2"/>
          <p:cNvSpPr>
            <a:spLocks noGrp="1"/>
          </p:cNvSpPr>
          <p:nvPr>
            <p:ph idx="1"/>
          </p:nvPr>
        </p:nvSpPr>
        <p:spPr>
          <a:xfrm>
            <a:off x="0" y="990600"/>
            <a:ext cx="9144000" cy="5867400"/>
          </a:xfrm>
        </p:spPr>
        <p:txBody>
          <a:bodyPr>
            <a:normAutofit/>
          </a:bodyPr>
          <a:lstStyle/>
          <a:p>
            <a:r>
              <a:rPr lang="en-US" dirty="0" smtClean="0"/>
              <a:t>Any closed system will tend to approach its level of lowest free energy, its ground state. </a:t>
            </a:r>
          </a:p>
          <a:p>
            <a:r>
              <a:rPr lang="en-US" dirty="0" smtClean="0"/>
              <a:t>But Uncertainty prohibits us from having perfect knowledge of a system, even for the ground state. </a:t>
            </a:r>
          </a:p>
          <a:p>
            <a:r>
              <a:rPr lang="en-US" dirty="0" smtClean="0"/>
              <a:t>And so the ground state for quanta actually includes a vast </a:t>
            </a:r>
            <a:r>
              <a:rPr lang="en-US" smtClean="0"/>
              <a:t>amount of </a:t>
            </a:r>
            <a:r>
              <a:rPr lang="en-US" dirty="0" smtClean="0"/>
              <a:t>energy, known as Zero Point Energy. </a:t>
            </a:r>
          </a:p>
          <a:p>
            <a:r>
              <a:rPr lang="en-US" dirty="0" smtClean="0"/>
              <a:t>While we don’t know how  (or if we can) extract zero point energy, we do know that the </a:t>
            </a:r>
            <a:r>
              <a:rPr lang="en-US" dirty="0" err="1" smtClean="0"/>
              <a:t>Casimir</a:t>
            </a:r>
            <a:r>
              <a:rPr lang="en-US" dirty="0" smtClean="0"/>
              <a:t> Effect has been observed, and its implications are still being hotly debated.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Virtual Particles.wm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426464"/>
          </a:xfrm>
        </p:spPr>
        <p:txBody>
          <a:bodyPr>
            <a:normAutofit/>
          </a:bodyPr>
          <a:lstStyle/>
          <a:p>
            <a:pPr algn="ctr"/>
            <a:r>
              <a:rPr lang="en-US" dirty="0" smtClean="0"/>
              <a:t>Well, </a:t>
            </a:r>
            <a:r>
              <a:rPr lang="en-US" dirty="0" err="1" smtClean="0"/>
              <a:t>Maaaaaaybe</a:t>
            </a:r>
            <a:r>
              <a:rPr lang="en-US" dirty="0" smtClean="0"/>
              <a:t>. But that’s Just Photons. Right?  </a:t>
            </a:r>
            <a:endParaRPr lang="en-US" dirty="0"/>
          </a:p>
        </p:txBody>
      </p:sp>
      <p:sp>
        <p:nvSpPr>
          <p:cNvPr id="3" name="Content Placeholder 2"/>
          <p:cNvSpPr>
            <a:spLocks noGrp="1"/>
          </p:cNvSpPr>
          <p:nvPr>
            <p:ph idx="1"/>
          </p:nvPr>
        </p:nvSpPr>
        <p:spPr>
          <a:xfrm>
            <a:off x="0" y="1447800"/>
            <a:ext cx="9144000" cy="5410200"/>
          </a:xfrm>
        </p:spPr>
        <p:txBody>
          <a:bodyPr>
            <a:normAutofit/>
          </a:bodyPr>
          <a:lstStyle/>
          <a:p>
            <a:r>
              <a:rPr lang="en-US" dirty="0" err="1" smtClean="0"/>
              <a:t>Nyet</a:t>
            </a:r>
            <a:r>
              <a:rPr lang="en-US" dirty="0" smtClean="0"/>
              <a:t>.  Heisenberg’s equation, (physics, not meth), governs all quanta. That means nerve impulses propagate probabilistically through your synapses. And the atoms in your body travel probabilistically, too, as you walk down the street. </a:t>
            </a:r>
          </a:p>
          <a:p>
            <a:r>
              <a:rPr lang="en-US" dirty="0" smtClean="0"/>
              <a:t>This doesn’t have to do with our equipment, or eyesight, or anything else. Uncertainty is fundamental to reality, and can not be avoided. </a:t>
            </a:r>
          </a:p>
          <a:p>
            <a:r>
              <a:rPr lang="en-US" dirty="0" smtClean="0"/>
              <a:t>Perfect knowledge is therefore, impossible. We talk in terms of probabilities instead.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Quantum Chance.wmv">
            <a:hlinkClick r:id="" action="ppaction://media"/>
          </p:cNvPr>
          <p:cNvPicPr>
            <a:picLocks noGrp="1" noRot="1" noChangeAspect="1"/>
          </p:cNvPicPr>
          <p:nvPr>
            <p:ph idx="1"/>
            <a:videoFile r:link="rId1"/>
          </p:nvPr>
        </p:nvPicPr>
        <p:blipFill>
          <a:blip r:embed="rId3" cstate="print"/>
          <a:stretch>
            <a:fillRect/>
          </a:stretch>
        </p:blipFill>
        <p:spPr>
          <a:xfrm>
            <a:off x="10583" y="0"/>
            <a:ext cx="9133417"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0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But Wait, It Gets Weirder. </a:t>
            </a:r>
            <a:endParaRPr lang="en-US" dirty="0"/>
          </a:p>
        </p:txBody>
      </p:sp>
      <p:sp>
        <p:nvSpPr>
          <p:cNvPr id="3" name="Content Placeholder 2"/>
          <p:cNvSpPr>
            <a:spLocks noGrp="1"/>
          </p:cNvSpPr>
          <p:nvPr>
            <p:ph idx="1"/>
          </p:nvPr>
        </p:nvSpPr>
        <p:spPr>
          <a:xfrm>
            <a:off x="0" y="1219200"/>
            <a:ext cx="9144000" cy="5638800"/>
          </a:xfrm>
        </p:spPr>
        <p:txBody>
          <a:bodyPr/>
          <a:lstStyle/>
          <a:p>
            <a:r>
              <a:rPr lang="en-US" dirty="0" smtClean="0"/>
              <a:t>Uncertainty is tied with Schrodinger’s wave equations, and both are connected to something called wave function collapse, or the collapse of the state vector. </a:t>
            </a:r>
          </a:p>
          <a:p>
            <a:r>
              <a:rPr lang="en-US" dirty="0" smtClean="0"/>
              <a:t>A quantum wave function exists in a state of uncertainty before we measure and check. </a:t>
            </a:r>
          </a:p>
          <a:p>
            <a:r>
              <a:rPr lang="en-US" dirty="0" smtClean="0"/>
              <a:t>Keep in mind, the state vector represents how the whole system is changing.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quantum probability.wmv">
            <a:hlinkClick r:id="" action="ppaction://media"/>
          </p:cNvPr>
          <p:cNvPicPr>
            <a:picLocks noGrp="1" noRot="1" noChangeAspect="1"/>
          </p:cNvPicPr>
          <p:nvPr>
            <p:ph idx="1"/>
            <a:videoFile r:link="rId1"/>
          </p:nvPr>
        </p:nvPicPr>
        <p:blipFill>
          <a:blip r:embed="rId3" cstate="print"/>
          <a:stretch>
            <a:fillRect/>
          </a:stretch>
        </p:blipFill>
        <p:spPr>
          <a:xfrm>
            <a:off x="0" y="-22860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3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gn="ctr"/>
            <a:r>
              <a:rPr lang="en-US" dirty="0" smtClean="0"/>
              <a:t>Hey, That’s Not So Weird!</a:t>
            </a:r>
            <a:endParaRPr lang="en-US" dirty="0"/>
          </a:p>
        </p:txBody>
      </p:sp>
      <p:sp>
        <p:nvSpPr>
          <p:cNvPr id="3" name="Content Placeholder 2"/>
          <p:cNvSpPr>
            <a:spLocks noGrp="1"/>
          </p:cNvSpPr>
          <p:nvPr>
            <p:ph idx="1"/>
          </p:nvPr>
        </p:nvSpPr>
        <p:spPr>
          <a:xfrm>
            <a:off x="0" y="762000"/>
            <a:ext cx="9144000" cy="6096000"/>
          </a:xfrm>
        </p:spPr>
        <p:txBody>
          <a:bodyPr>
            <a:normAutofit fontScale="92500" lnSpcReduction="10000"/>
          </a:bodyPr>
          <a:lstStyle/>
          <a:p>
            <a:r>
              <a:rPr lang="en-US" dirty="0" smtClean="0"/>
              <a:t>Is too!!!</a:t>
            </a:r>
          </a:p>
          <a:p>
            <a:r>
              <a:rPr lang="en-US" dirty="0" smtClean="0"/>
              <a:t>What’s really </a:t>
            </a:r>
            <a:r>
              <a:rPr lang="en-US" u="sng" dirty="0" smtClean="0"/>
              <a:t>interesting</a:t>
            </a:r>
            <a:r>
              <a:rPr lang="en-US" dirty="0" smtClean="0"/>
              <a:t> about the state vector is that observation/measurement “collapses” it into one certain state, called an </a:t>
            </a:r>
            <a:r>
              <a:rPr lang="en-US" dirty="0" err="1" smtClean="0"/>
              <a:t>eigenstate</a:t>
            </a:r>
            <a:r>
              <a:rPr lang="en-US" dirty="0" smtClean="0"/>
              <a:t> or </a:t>
            </a:r>
            <a:r>
              <a:rPr lang="en-US" dirty="0" err="1" smtClean="0"/>
              <a:t>eigenvalue</a:t>
            </a:r>
            <a:r>
              <a:rPr lang="en-US" dirty="0" smtClean="0"/>
              <a:t>.  </a:t>
            </a:r>
          </a:p>
          <a:p>
            <a:r>
              <a:rPr lang="en-US" dirty="0" smtClean="0"/>
              <a:t>What’s really </a:t>
            </a:r>
            <a:r>
              <a:rPr lang="en-US" u="sng" dirty="0" smtClean="0"/>
              <a:t>weird</a:t>
            </a:r>
            <a:r>
              <a:rPr lang="en-US" dirty="0" smtClean="0"/>
              <a:t> about the state vector is that before we collapse it into just one </a:t>
            </a:r>
            <a:r>
              <a:rPr lang="en-US" dirty="0" err="1" smtClean="0"/>
              <a:t>eigenstate</a:t>
            </a:r>
            <a:r>
              <a:rPr lang="en-US" dirty="0" smtClean="0"/>
              <a:t>, every possible reality exists, at the same time, ‘on top of each other’. </a:t>
            </a:r>
          </a:p>
          <a:p>
            <a:r>
              <a:rPr lang="en-US" dirty="0" smtClean="0"/>
              <a:t>We call this  “superposition of states”. It certainly appears to be as real as radio, another thing we cannot directly see normally. But just like Radio, this phenomena has macroscopic effects which have been observed. </a:t>
            </a:r>
          </a:p>
          <a:p>
            <a:r>
              <a:rPr lang="en-US" dirty="0" smtClean="0"/>
              <a:t>If the math is correct, and multiple realities exist at the same time until we choose one… what happens to the others, and where do they go?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90600"/>
          </a:xfrm>
        </p:spPr>
        <p:txBody>
          <a:bodyPr/>
          <a:lstStyle/>
          <a:p>
            <a:r>
              <a:rPr lang="en-US" sz="3450" dirty="0" smtClean="0"/>
              <a:t>Uncertainty+ Plus Gravity = Universes</a:t>
            </a:r>
            <a:endParaRPr lang="en-US" sz="3450" dirty="0"/>
          </a:p>
        </p:txBody>
      </p:sp>
      <p:sp>
        <p:nvSpPr>
          <p:cNvPr id="3" name="Content Placeholder 2"/>
          <p:cNvSpPr>
            <a:spLocks noGrp="1"/>
          </p:cNvSpPr>
          <p:nvPr>
            <p:ph idx="1"/>
          </p:nvPr>
        </p:nvSpPr>
        <p:spPr>
          <a:xfrm>
            <a:off x="0" y="838200"/>
            <a:ext cx="9144000" cy="6019800"/>
          </a:xfrm>
        </p:spPr>
        <p:txBody>
          <a:bodyPr>
            <a:normAutofit fontScale="92500" lnSpcReduction="10000"/>
          </a:bodyPr>
          <a:lstStyle/>
          <a:p>
            <a:r>
              <a:rPr lang="en-US" dirty="0" smtClean="0"/>
              <a:t>There is only one equation I will be using for this presentation, but it may just be the most important equation we’ve discovered. </a:t>
            </a:r>
          </a:p>
          <a:p>
            <a:r>
              <a:rPr lang="en-US" dirty="0" smtClean="0"/>
              <a:t>Unlike virtually all the rest, it doesn’t tell us what we </a:t>
            </a:r>
            <a:r>
              <a:rPr lang="en-US" i="1" dirty="0" smtClean="0"/>
              <a:t>can </a:t>
            </a:r>
            <a:r>
              <a:rPr lang="en-US" dirty="0" smtClean="0"/>
              <a:t>know. It tells us what we </a:t>
            </a:r>
            <a:r>
              <a:rPr lang="en-US" i="1" dirty="0" smtClean="0"/>
              <a:t>can’t. </a:t>
            </a:r>
          </a:p>
          <a:p>
            <a:r>
              <a:rPr lang="en-US" dirty="0" smtClean="0"/>
              <a:t>The formula for quantum uncertainty is </a:t>
            </a:r>
            <a:br>
              <a:rPr lang="en-US" dirty="0" smtClean="0"/>
            </a:br>
            <a:r>
              <a:rPr lang="en-US" dirty="0" err="1" smtClean="0"/>
              <a:t>dx</a:t>
            </a:r>
            <a:r>
              <a:rPr lang="en-US" dirty="0" smtClean="0"/>
              <a:t>  </a:t>
            </a:r>
            <a:r>
              <a:rPr lang="en-US" dirty="0" err="1" smtClean="0"/>
              <a:t>dp</a:t>
            </a:r>
            <a:r>
              <a:rPr lang="en-US" dirty="0" smtClean="0"/>
              <a:t> ≥ ħ / 2 . </a:t>
            </a:r>
          </a:p>
          <a:p>
            <a:r>
              <a:rPr lang="en-US" dirty="0" smtClean="0"/>
              <a:t>Gravity, in turn, is negative energy. And Dr. Krauss has argued that the total energy of our universe may very well balance out to zero. </a:t>
            </a:r>
          </a:p>
          <a:p>
            <a:r>
              <a:rPr lang="en-US" dirty="0" smtClean="0"/>
              <a:t>Hawking’ s argued that due to Uncertainty and gravity,  “…the universe can and will create itself from nothing. Spontaneous creation is the reason there is something rather than nothing, why the universe exists, why we exist.”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426464"/>
          </a:xfrm>
        </p:spPr>
        <p:txBody>
          <a:bodyPr>
            <a:normAutofit/>
          </a:bodyPr>
          <a:lstStyle/>
          <a:p>
            <a:pPr algn="ctr"/>
            <a:r>
              <a:rPr lang="en-US" dirty="0" smtClean="0"/>
              <a:t>Here Kitty, Kitty, Kitty!</a:t>
            </a:r>
            <a:br>
              <a:rPr lang="en-US" dirty="0" smtClean="0"/>
            </a:br>
            <a:r>
              <a:rPr lang="en-US" dirty="0" smtClean="0"/>
              <a:t>(It. Gets. Weirder.) </a:t>
            </a:r>
            <a:endParaRPr lang="en-US" dirty="0"/>
          </a:p>
        </p:txBody>
      </p:sp>
      <p:sp>
        <p:nvSpPr>
          <p:cNvPr id="3" name="Content Placeholder 2"/>
          <p:cNvSpPr>
            <a:spLocks noGrp="1"/>
          </p:cNvSpPr>
          <p:nvPr>
            <p:ph idx="1"/>
          </p:nvPr>
        </p:nvSpPr>
        <p:spPr>
          <a:xfrm>
            <a:off x="0" y="1371600"/>
            <a:ext cx="9144000" cy="5486400"/>
          </a:xfrm>
        </p:spPr>
        <p:txBody>
          <a:bodyPr>
            <a:normAutofit lnSpcReduction="10000"/>
          </a:bodyPr>
          <a:lstStyle/>
          <a:p>
            <a:r>
              <a:rPr lang="en-US" dirty="0" smtClean="0"/>
              <a:t>Erwin Schrodinger came up with a famous ‘thought experiment’ (an idea that you don’t actually try). It’s now known as Schrodinger’s Cat. </a:t>
            </a:r>
          </a:p>
          <a:p>
            <a:r>
              <a:rPr lang="en-US" dirty="0" smtClean="0"/>
              <a:t>Schrodinger’s Cat is put in a box with an atom that has a 50/50 chance of decaying and giving off radiation. If radiation is detected by a Geiger counter, a bottle of poison gas will be opened, and the cat will die. </a:t>
            </a:r>
          </a:p>
          <a:p>
            <a:r>
              <a:rPr lang="en-US" dirty="0" smtClean="0"/>
              <a:t>BUT! Until we open the box? The cat is both alive and dead, </a:t>
            </a:r>
            <a:r>
              <a:rPr lang="en-US" u="sng" dirty="0" smtClean="0"/>
              <a:t>at the same time</a:t>
            </a:r>
            <a:r>
              <a:rPr lang="en-US" dirty="0" smtClean="0"/>
              <a:t>. It is only after we open the box and remove uncertainty that we select which </a:t>
            </a:r>
            <a:r>
              <a:rPr lang="en-US" dirty="0" err="1" smtClean="0"/>
              <a:t>eigenstate</a:t>
            </a:r>
            <a:r>
              <a:rPr lang="en-US" dirty="0" smtClean="0"/>
              <a:t> we really live in. And whether or not fluffy is living in it with us.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chrodinger's Cat Wobble.wmv">
            <a:hlinkClick r:id="" action="ppaction://media"/>
          </p:cNvPr>
          <p:cNvPicPr>
            <a:picLocks noGrp="1" noRot="1" noChangeAspect="1"/>
          </p:cNvPicPr>
          <p:nvPr>
            <p:ph idx="1"/>
            <a:videoFile r:link="rId1"/>
          </p:nvPr>
        </p:nvPicPr>
        <p:blipFill>
          <a:blip r:embed="rId3" cstate="print"/>
          <a:stretch>
            <a:fillRect/>
          </a:stretch>
        </p:blipFill>
        <p:spPr>
          <a:xfrm>
            <a:off x="10583" y="0"/>
            <a:ext cx="9133417"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5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pPr algn="ctr"/>
            <a:r>
              <a:rPr lang="en-US" dirty="0" smtClean="0"/>
              <a:t>It. Gets. Weirder! </a:t>
            </a: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dirty="0" smtClean="0"/>
              <a:t>But before we open the box and observe it, not only is the Cat both alive and dead (fully alive and fully dead, at the exact same moment), not only is the photon solid and spread out and in an infinite number of places at the same time, but our universe is almost certainly not the only one. </a:t>
            </a:r>
          </a:p>
          <a:p>
            <a:r>
              <a:rPr lang="en-US" dirty="0" smtClean="0"/>
              <a:t>Yep.</a:t>
            </a:r>
          </a:p>
          <a:p>
            <a:r>
              <a:rPr lang="en-US" dirty="0" smtClean="0"/>
              <a:t>The math behind inflation, which shows how the Big Bang happened, strongly suggests that the BB was </a:t>
            </a:r>
            <a:r>
              <a:rPr lang="en-US" u="sng" dirty="0" smtClean="0"/>
              <a:t>not</a:t>
            </a:r>
            <a:r>
              <a:rPr lang="en-US" dirty="0" smtClean="0"/>
              <a:t> an isolated event. In fact, inflation’s creator Dr. </a:t>
            </a:r>
            <a:r>
              <a:rPr lang="en-US" dirty="0" err="1" smtClean="0"/>
              <a:t>Guth</a:t>
            </a:r>
            <a:r>
              <a:rPr lang="en-US" dirty="0" smtClean="0"/>
              <a:t> is correct, there have been an infinite number of Big Bangs, and they’re still happening. Which would mean that our universe is only one of many, many, many, many other possible universes. A </a:t>
            </a:r>
            <a:r>
              <a:rPr lang="en-US" dirty="0" err="1" smtClean="0"/>
              <a:t>multiverse</a:t>
            </a:r>
            <a:r>
              <a:rPr lang="en-US" dirty="0" smtClean="0"/>
              <a:t>. </a:t>
            </a:r>
          </a:p>
          <a:p>
            <a:r>
              <a:rPr lang="en-US" dirty="0" smtClean="0"/>
              <a:t>In one universe, maybe you’re Batman.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762000"/>
          </a:xfrm>
        </p:spPr>
        <p:txBody>
          <a:bodyPr>
            <a:normAutofit/>
          </a:bodyPr>
          <a:lstStyle/>
          <a:p>
            <a:pPr algn="ctr"/>
            <a:r>
              <a:rPr lang="en-US" dirty="0" smtClean="0"/>
              <a:t>No More Weirdness? </a:t>
            </a:r>
            <a:endParaRPr lang="en-US" dirty="0"/>
          </a:p>
        </p:txBody>
      </p:sp>
      <p:sp>
        <p:nvSpPr>
          <p:cNvPr id="3" name="Content Placeholder 2"/>
          <p:cNvSpPr>
            <a:spLocks noGrp="1"/>
          </p:cNvSpPr>
          <p:nvPr>
            <p:ph idx="1"/>
          </p:nvPr>
        </p:nvSpPr>
        <p:spPr>
          <a:xfrm>
            <a:off x="0" y="762000"/>
            <a:ext cx="9144000" cy="6096000"/>
          </a:xfrm>
        </p:spPr>
        <p:txBody>
          <a:bodyPr>
            <a:normAutofit/>
          </a:bodyPr>
          <a:lstStyle/>
          <a:p>
            <a:r>
              <a:rPr lang="en-US" dirty="0" smtClean="0"/>
              <a:t>We </a:t>
            </a:r>
            <a:r>
              <a:rPr lang="en-US" dirty="0" err="1" smtClean="0"/>
              <a:t>aint</a:t>
            </a:r>
            <a:r>
              <a:rPr lang="en-US" dirty="0" smtClean="0"/>
              <a:t> done yet. Recently there was a debate between two scientists, Leonard Susskind and Stephen Hawking. Hawking argued that the Information for particles that fall into a black hole is lost forever. Gone. Susskind argued that there is Conservation of Information just like momentum and energy are conserved. </a:t>
            </a:r>
          </a:p>
          <a:p>
            <a:r>
              <a:rPr lang="en-US" dirty="0" smtClean="0"/>
              <a:t>Susskind won the debate. </a:t>
            </a:r>
          </a:p>
          <a:p>
            <a:r>
              <a:rPr lang="en-US" dirty="0" smtClean="0"/>
              <a:t>He proved that Conservation of Information is as solid as Conservation of Energy.  It may be just as important.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Blacak Holes Radius.wm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1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pPr algn="ctr"/>
            <a:r>
              <a:rPr lang="en-US" dirty="0" smtClean="0"/>
              <a:t>Whoa. Déjà Vu. </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dirty="0" smtClean="0"/>
              <a:t>It turns out that, as matter falls into a black hole, </a:t>
            </a:r>
            <a:r>
              <a:rPr lang="en-US" dirty="0" err="1" smtClean="0"/>
              <a:t>spacetime</a:t>
            </a:r>
            <a:r>
              <a:rPr lang="en-US" dirty="0" smtClean="0"/>
              <a:t> bends so much that time ‘stops’ at the edge of a black hole, called the Event Horizon. So to an outside observer, matter never quite falls into the black hole. But, at the same time, any matter at the event horizon really is sucked in. </a:t>
            </a:r>
          </a:p>
          <a:p>
            <a:r>
              <a:rPr lang="en-US" dirty="0" smtClean="0"/>
              <a:t>The Cat is both alive and Dead. The photon is a particle and a wave at the same time.</a:t>
            </a:r>
          </a:p>
          <a:p>
            <a:r>
              <a:rPr lang="en-US" dirty="0" smtClean="0"/>
              <a:t>And so, in a very real sense, matter is both torn to pieces by a black hole… and it exists on the ‘skin’ of the black hole, as pure Information, for as long as the black hole exists (black holes evaporate by a process called Hawking Radiation).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90600"/>
          </a:xfrm>
        </p:spPr>
        <p:txBody>
          <a:bodyPr>
            <a:normAutofit fontScale="90000"/>
          </a:bodyPr>
          <a:lstStyle/>
          <a:p>
            <a:pPr algn="ctr"/>
            <a:r>
              <a:rPr lang="en-US" dirty="0" smtClean="0"/>
              <a:t>Should’ve Gone To Wonderland</a:t>
            </a:r>
            <a:endParaRPr lang="en-US" dirty="0"/>
          </a:p>
        </p:txBody>
      </p:sp>
      <p:pic>
        <p:nvPicPr>
          <p:cNvPr id="4" name="Black Holes 1.wmv">
            <a:hlinkClick r:id="" action="ppaction://media"/>
          </p:cNvPr>
          <p:cNvPicPr>
            <a:picLocks noGrp="1" noRot="1" noChangeAspect="1"/>
          </p:cNvPicPr>
          <p:nvPr>
            <p:ph idx="1"/>
            <a:videoFile r:link="rId1"/>
          </p:nvPr>
        </p:nvPicPr>
        <p:blipFill>
          <a:blip r:embed="rId3" cstate="print"/>
          <a:stretch>
            <a:fillRect/>
          </a:stretch>
        </p:blipFill>
        <p:spPr>
          <a:xfrm>
            <a:off x="-9526" y="0"/>
            <a:ext cx="915352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1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58200" cy="990600"/>
          </a:xfrm>
        </p:spPr>
        <p:txBody>
          <a:bodyPr/>
          <a:lstStyle/>
          <a:p>
            <a:pPr algn="ctr"/>
            <a:r>
              <a:rPr lang="en-US" dirty="0" smtClean="0"/>
              <a:t>Just One Single Particle…</a:t>
            </a:r>
            <a:endParaRPr lang="en-US" dirty="0"/>
          </a:p>
        </p:txBody>
      </p:sp>
      <p:pic>
        <p:nvPicPr>
          <p:cNvPr id="4" name="Black Holes 2.wmv">
            <a:hlinkClick r:id="" action="ppaction://media"/>
          </p:cNvPr>
          <p:cNvPicPr>
            <a:picLocks noGrp="1" noRot="1" noChangeAspect="1"/>
          </p:cNvPicPr>
          <p:nvPr>
            <p:ph idx="1"/>
            <a:videoFile r:link="rId1"/>
          </p:nvPr>
        </p:nvPicPr>
        <p:blipFill>
          <a:blip r:embed="rId3" cstate="print"/>
          <a:stretch>
            <a:fillRect/>
          </a:stretch>
        </p:blipFill>
        <p:spPr>
          <a:xfrm>
            <a:off x="0" y="0"/>
            <a:ext cx="9144000" cy="6886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7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olden Spiral.jpg"/>
          <p:cNvPicPr>
            <a:picLocks noGrp="1" noChangeAspect="1"/>
          </p:cNvPicPr>
          <p:nvPr>
            <p:ph idx="1"/>
          </p:nvPr>
        </p:nvPicPr>
        <p:blipFill>
          <a:blip r:embed="rId2" cstate="print"/>
          <a:stretch>
            <a:fillRect/>
          </a:stretch>
        </p:blipFill>
        <p:spPr>
          <a:xfrm>
            <a:off x="-26362" y="0"/>
            <a:ext cx="9170362" cy="6858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piral golde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p:spPr>
        <p:txBody>
          <a:bodyPr>
            <a:normAutofit/>
          </a:bodyPr>
          <a:lstStyle/>
          <a:p>
            <a:pPr algn="ctr"/>
            <a:r>
              <a:rPr lang="en-US" dirty="0" smtClean="0"/>
              <a:t>Achieving Illumination. </a:t>
            </a:r>
            <a:endParaRPr lang="en-US" dirty="0"/>
          </a:p>
        </p:txBody>
      </p:sp>
      <p:sp>
        <p:nvSpPr>
          <p:cNvPr id="3" name="Content Placeholder 2"/>
          <p:cNvSpPr>
            <a:spLocks noGrp="1"/>
          </p:cNvSpPr>
          <p:nvPr>
            <p:ph idx="1"/>
          </p:nvPr>
        </p:nvSpPr>
        <p:spPr>
          <a:xfrm>
            <a:off x="0" y="762000"/>
            <a:ext cx="9144000" cy="6172200"/>
          </a:xfrm>
        </p:spPr>
        <p:txBody>
          <a:bodyPr>
            <a:normAutofit/>
          </a:bodyPr>
          <a:lstStyle/>
          <a:p>
            <a:r>
              <a:rPr lang="en-US" dirty="0" smtClean="0"/>
              <a:t>Einstein showed that Newton’s 2</a:t>
            </a:r>
            <a:r>
              <a:rPr lang="en-US" baseline="30000" dirty="0" smtClean="0"/>
              <a:t>nd</a:t>
            </a:r>
            <a:r>
              <a:rPr lang="en-US" dirty="0" smtClean="0"/>
              <a:t> Law, F=MA, was only true as velocity approaches 299 792 458 m / s, the speed of light. </a:t>
            </a:r>
          </a:p>
          <a:p>
            <a:r>
              <a:rPr lang="en-US" dirty="0" smtClean="0"/>
              <a:t>In fact, the speed of light is the universal speed limit (</a:t>
            </a:r>
            <a:r>
              <a:rPr lang="en-US" dirty="0" err="1" smtClean="0"/>
              <a:t>kinda</a:t>
            </a:r>
            <a:r>
              <a:rPr lang="en-US" dirty="0" smtClean="0"/>
              <a:t>), and you can only get that fast if you have zero mass. </a:t>
            </a:r>
          </a:p>
          <a:p>
            <a:r>
              <a:rPr lang="en-US" dirty="0" smtClean="0"/>
              <a:t>Einstein also showed that rather than gravitation being caused by an external force, it’s really caused by space and time being one single entity, </a:t>
            </a:r>
            <a:r>
              <a:rPr lang="en-US" dirty="0" err="1" smtClean="0"/>
              <a:t>spacetime</a:t>
            </a:r>
            <a:r>
              <a:rPr lang="en-US" dirty="0" smtClean="0"/>
              <a:t>. And Einstein showed that </a:t>
            </a:r>
            <a:r>
              <a:rPr lang="en-US" dirty="0" err="1" smtClean="0"/>
              <a:t>spacetime</a:t>
            </a:r>
            <a:r>
              <a:rPr lang="en-US" dirty="0" smtClean="0"/>
              <a:t> is bent by mass in it. So gravitation is really a ‘dip’ in the fabric of the universe. (under General Relativity, at least)</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ractal tree.gif"/>
          <p:cNvPicPr>
            <a:picLocks noGrp="1" noChangeAspect="1"/>
          </p:cNvPicPr>
          <p:nvPr>
            <p:ph idx="1"/>
          </p:nvPr>
        </p:nvPicPr>
        <p:blipFill>
          <a:blip r:embed="rId2" cstate="print"/>
          <a:stretch>
            <a:fillRect/>
          </a:stretch>
        </p:blipFill>
        <p:spPr>
          <a:xfrm>
            <a:off x="0" y="119062"/>
            <a:ext cx="9144000" cy="6815138"/>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ractal_10.jpg"/>
          <p:cNvPicPr>
            <a:picLocks noGrp="1" noChangeAspect="1"/>
          </p:cNvPicPr>
          <p:nvPr>
            <p:ph idx="1"/>
          </p:nvPr>
        </p:nvPicPr>
        <p:blipFill>
          <a:blip r:embed="rId2" cstate="print"/>
          <a:stretch>
            <a:fillRect/>
          </a:stretch>
        </p:blipFill>
        <p:spPr>
          <a:xfrm>
            <a:off x="10583" y="0"/>
            <a:ext cx="9133417" cy="6858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ractal awesome.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Basic Laws.wm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0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685800"/>
          </a:xfrm>
        </p:spPr>
        <p:txBody>
          <a:bodyPr>
            <a:normAutofit fontScale="90000"/>
          </a:bodyPr>
          <a:lstStyle/>
          <a:p>
            <a:pPr algn="ctr"/>
            <a:r>
              <a:rPr lang="en-US" dirty="0" smtClean="0"/>
              <a:t>Oh, Is That All?</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dirty="0" smtClean="0"/>
              <a:t>Nope. It turns out, that Information is stored </a:t>
            </a:r>
            <a:r>
              <a:rPr lang="en-US" dirty="0" err="1" smtClean="0"/>
              <a:t>holographically</a:t>
            </a:r>
            <a:r>
              <a:rPr lang="en-US" dirty="0" smtClean="0"/>
              <a:t> at the edge of a black hole. And holographs are really, </a:t>
            </a:r>
            <a:r>
              <a:rPr lang="en-US" b="1" i="1" dirty="0" smtClean="0"/>
              <a:t>really</a:t>
            </a:r>
            <a:r>
              <a:rPr lang="en-US" dirty="0" smtClean="0"/>
              <a:t> interesting. Essentially, in a holograph, any one point contains the data for</a:t>
            </a:r>
            <a:r>
              <a:rPr lang="en-US" u="sng" dirty="0" smtClean="0"/>
              <a:t> every</a:t>
            </a:r>
            <a:r>
              <a:rPr lang="en-US" dirty="0" smtClean="0"/>
              <a:t> point; put a holograph into a pane of glass and shatter it? Even the smallest splinter of glass will contain the entire picture. </a:t>
            </a:r>
          </a:p>
          <a:p>
            <a:r>
              <a:rPr lang="en-US" dirty="0" smtClean="0"/>
              <a:t>That means that thinking of  ‘separate things’ within a holograph is inaccurate. </a:t>
            </a:r>
          </a:p>
          <a:p>
            <a:r>
              <a:rPr lang="en-US" dirty="0" smtClean="0"/>
              <a:t>And so, in terms of Information stored at the edge of a black hole: difference, identity and individuality may all be dissolved, as all information becomes both interrelated and interpenetrated.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838200"/>
          </a:xfrm>
        </p:spPr>
        <p:txBody>
          <a:bodyPr/>
          <a:lstStyle/>
          <a:p>
            <a:pPr algn="ctr"/>
            <a:r>
              <a:rPr lang="en-US" dirty="0" smtClean="0"/>
              <a:t>As Above, So Below</a:t>
            </a:r>
            <a:endParaRPr lang="en-US" dirty="0"/>
          </a:p>
        </p:txBody>
      </p:sp>
      <p:pic>
        <p:nvPicPr>
          <p:cNvPr id="6" name="Black holes 3 Holograph.wmv">
            <a:hlinkClick r:id="" action="ppaction://media"/>
          </p:cNvPr>
          <p:cNvPicPr>
            <a:picLocks noGrp="1" noRot="1" noChangeAspect="1"/>
          </p:cNvPicPr>
          <p:nvPr>
            <p:ph idx="1"/>
            <a:videoFile r:link="rId1"/>
          </p:nvPr>
        </p:nvPicPr>
        <p:blipFill>
          <a:blip r:embed="rId3" cstate="print"/>
          <a:stretch>
            <a:fillRect/>
          </a:stretch>
        </p:blipFill>
        <p:spPr>
          <a:xfrm>
            <a:off x="0" y="0"/>
            <a:ext cx="9144000" cy="6857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47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normAutofit fontScale="90000"/>
          </a:bodyPr>
          <a:lstStyle/>
          <a:p>
            <a:pPr algn="ctr"/>
            <a:r>
              <a:rPr lang="en-US" sz="3600" b="1" dirty="0" err="1" smtClean="0"/>
              <a:t>Twas</a:t>
            </a:r>
            <a:r>
              <a:rPr lang="en-US" sz="3600" b="1" dirty="0" smtClean="0"/>
              <a:t> </a:t>
            </a:r>
            <a:r>
              <a:rPr lang="en-US" sz="3600" b="1" dirty="0" err="1" smtClean="0"/>
              <a:t>Brillig</a:t>
            </a:r>
            <a:r>
              <a:rPr lang="en-US" sz="3600" dirty="0" smtClean="0"/>
              <a:t>, And The </a:t>
            </a:r>
            <a:r>
              <a:rPr lang="en-US" sz="3600" dirty="0" err="1" smtClean="0"/>
              <a:t>Slithy</a:t>
            </a:r>
            <a:r>
              <a:rPr lang="en-US" sz="3600" dirty="0" smtClean="0"/>
              <a:t> </a:t>
            </a:r>
            <a:r>
              <a:rPr lang="en-US" sz="3600" dirty="0" err="1" smtClean="0"/>
              <a:t>Toves</a:t>
            </a:r>
            <a:r>
              <a:rPr lang="en-US" sz="3600" dirty="0" smtClean="0"/>
              <a:t> Did Gyre And </a:t>
            </a:r>
            <a:r>
              <a:rPr lang="en-US" sz="3600" dirty="0" err="1" smtClean="0"/>
              <a:t>Gimble</a:t>
            </a:r>
            <a:r>
              <a:rPr lang="en-US" sz="3600" dirty="0" smtClean="0"/>
              <a:t> In The </a:t>
            </a:r>
            <a:r>
              <a:rPr lang="en-US" sz="3600" dirty="0" err="1" smtClean="0"/>
              <a:t>Wabe</a:t>
            </a:r>
            <a:r>
              <a:rPr lang="en-US" sz="3600" dirty="0" smtClean="0"/>
              <a:t>.</a:t>
            </a:r>
            <a:endParaRPr lang="en-US" sz="3600" dirty="0"/>
          </a:p>
        </p:txBody>
      </p:sp>
      <p:sp>
        <p:nvSpPr>
          <p:cNvPr id="3" name="Content Placeholder 2"/>
          <p:cNvSpPr>
            <a:spLocks noGrp="1"/>
          </p:cNvSpPr>
          <p:nvPr>
            <p:ph idx="1"/>
          </p:nvPr>
        </p:nvSpPr>
        <p:spPr>
          <a:xfrm>
            <a:off x="0" y="762000"/>
            <a:ext cx="9144000" cy="6096000"/>
          </a:xfrm>
        </p:spPr>
        <p:txBody>
          <a:bodyPr>
            <a:normAutofit fontScale="92500"/>
          </a:bodyPr>
          <a:lstStyle/>
          <a:p>
            <a:pPr>
              <a:buNone/>
            </a:pPr>
            <a:endParaRPr lang="en-US" dirty="0" smtClean="0"/>
          </a:p>
          <a:p>
            <a:r>
              <a:rPr lang="en-US" dirty="0" smtClean="0"/>
              <a:t>A black hole is pretty much just a singularity with a ‘veil’ we can’t see past, the Event Horizon. </a:t>
            </a:r>
          </a:p>
          <a:p>
            <a:r>
              <a:rPr lang="en-US" dirty="0" smtClean="0"/>
              <a:t>The Big Bang was (most likely) a naked singularity, that is, it had no Event Horizon. But there is strong evidence that all the Information in our entire universe is stored, as a holograph, on the ‘skin’ of the universe.  </a:t>
            </a:r>
          </a:p>
          <a:p>
            <a:r>
              <a:rPr lang="en-US" dirty="0" smtClean="0"/>
              <a:t>But remember, space and time are one thing, </a:t>
            </a:r>
            <a:r>
              <a:rPr lang="en-US" dirty="0" err="1" smtClean="0"/>
              <a:t>spacetime</a:t>
            </a:r>
            <a:r>
              <a:rPr lang="en-US" dirty="0" smtClean="0"/>
              <a:t>. And our universe represents all of the </a:t>
            </a:r>
            <a:r>
              <a:rPr lang="en-US" dirty="0" err="1" smtClean="0"/>
              <a:t>spacetime</a:t>
            </a:r>
            <a:r>
              <a:rPr lang="en-US" dirty="0" smtClean="0"/>
              <a:t> we have. So speaking about ‘before’ or ‘after’ our universe, in a very real way, makes no sense. From a certain point of view, it seems that the holograph of the information that is you, me, and everything else? It’s beyond time as we comprehend it. </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426464"/>
          </a:xfrm>
        </p:spPr>
        <p:txBody>
          <a:bodyPr>
            <a:normAutofit/>
          </a:bodyPr>
          <a:lstStyle/>
          <a:p>
            <a:pPr algn="ctr"/>
            <a:r>
              <a:rPr lang="en-US" dirty="0" err="1" smtClean="0"/>
              <a:t>Omnia</a:t>
            </a:r>
            <a:r>
              <a:rPr lang="en-US" dirty="0" smtClean="0"/>
              <a:t> </a:t>
            </a:r>
            <a:r>
              <a:rPr lang="en-US" dirty="0" err="1" smtClean="0"/>
              <a:t>Quia</a:t>
            </a:r>
            <a:r>
              <a:rPr lang="en-US" dirty="0" smtClean="0"/>
              <a:t> </a:t>
            </a:r>
            <a:r>
              <a:rPr lang="en-US" dirty="0" err="1" smtClean="0"/>
              <a:t>Sunt</a:t>
            </a:r>
            <a:r>
              <a:rPr lang="en-US" dirty="0" smtClean="0"/>
              <a:t> Lumina </a:t>
            </a:r>
            <a:r>
              <a:rPr lang="en-US" dirty="0" err="1" smtClean="0"/>
              <a:t>Sunt</a:t>
            </a:r>
            <a:endParaRPr lang="en-US" dirty="0"/>
          </a:p>
        </p:txBody>
      </p:sp>
      <p:sp>
        <p:nvSpPr>
          <p:cNvPr id="3" name="Content Placeholder 2"/>
          <p:cNvSpPr>
            <a:spLocks noGrp="1"/>
          </p:cNvSpPr>
          <p:nvPr>
            <p:ph idx="1"/>
          </p:nvPr>
        </p:nvSpPr>
        <p:spPr>
          <a:xfrm>
            <a:off x="0" y="1143000"/>
            <a:ext cx="9144000" cy="5791200"/>
          </a:xfrm>
        </p:spPr>
        <p:txBody>
          <a:bodyPr>
            <a:normAutofit/>
          </a:bodyPr>
          <a:lstStyle/>
          <a:p>
            <a:r>
              <a:rPr lang="en-US" dirty="0" smtClean="0"/>
              <a:t>The current model of </a:t>
            </a:r>
            <a:r>
              <a:rPr lang="en-US" dirty="0" err="1" smtClean="0"/>
              <a:t>cosmogenesis</a:t>
            </a:r>
            <a:r>
              <a:rPr lang="en-US" dirty="0" smtClean="0"/>
              <a:t> says that before the Big Bang, our entire universe was a massive amount of matter crammed into a very, very small radius. That radius is called the </a:t>
            </a:r>
            <a:r>
              <a:rPr lang="en-US" dirty="0" err="1" smtClean="0"/>
              <a:t>Swartzchild</a:t>
            </a:r>
            <a:r>
              <a:rPr lang="en-US" dirty="0" smtClean="0"/>
              <a:t> Radius. Any amount of mass compressed to its </a:t>
            </a:r>
            <a:r>
              <a:rPr lang="en-US" dirty="0" err="1" smtClean="0"/>
              <a:t>Schwartzchild</a:t>
            </a:r>
            <a:r>
              <a:rPr lang="en-US" dirty="0" smtClean="0"/>
              <a:t> Radius forms a singularity. Singularities bend </a:t>
            </a:r>
            <a:r>
              <a:rPr lang="en-US" dirty="0" err="1" smtClean="0"/>
              <a:t>spacetime</a:t>
            </a:r>
            <a:r>
              <a:rPr lang="en-US" dirty="0" smtClean="0"/>
              <a:t> infinitely, to the point where not even light can escape the curvature.</a:t>
            </a:r>
            <a:br>
              <a:rPr lang="en-US" dirty="0" smtClean="0"/>
            </a:br>
            <a:r>
              <a:rPr lang="en-US" dirty="0" smtClean="0"/>
              <a:t/>
            </a:r>
            <a:br>
              <a:rPr lang="en-US" dirty="0" smtClean="0"/>
            </a:br>
            <a:r>
              <a:rPr lang="en-US" dirty="0" smtClean="0"/>
              <a:t>In other words, we live in a black hole. Which should, in turn, have its information represented </a:t>
            </a:r>
            <a:r>
              <a:rPr lang="en-US" dirty="0" err="1" smtClean="0"/>
              <a:t>holograhipcally</a:t>
            </a:r>
            <a:r>
              <a:rPr lang="en-US" dirty="0" smtClean="0"/>
              <a:t>. And holographs are </a:t>
            </a:r>
            <a:r>
              <a:rPr lang="en-US" dirty="0" err="1" smtClean="0"/>
              <a:t>photonically</a:t>
            </a:r>
            <a:r>
              <a:rPr lang="en-US" dirty="0" smtClean="0"/>
              <a:t> mediated.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p:spPr>
        <p:txBody>
          <a:bodyPr>
            <a:normAutofit fontScale="90000"/>
          </a:bodyPr>
          <a:lstStyle/>
          <a:p>
            <a:r>
              <a:rPr lang="en-US" dirty="0" smtClean="0"/>
              <a:t>The Left Hand Of Nothingness</a:t>
            </a:r>
            <a:endParaRPr lang="en-US" dirty="0"/>
          </a:p>
        </p:txBody>
      </p:sp>
      <p:pic>
        <p:nvPicPr>
          <p:cNvPr id="4" name="Black holes 4 Holograph.wm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9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p:spPr>
        <p:txBody>
          <a:bodyPr>
            <a:normAutofit/>
          </a:bodyPr>
          <a:lstStyle/>
          <a:p>
            <a:pPr algn="ctr"/>
            <a:r>
              <a:rPr lang="en-US" dirty="0" smtClean="0"/>
              <a:t>Take The Red Pill</a:t>
            </a:r>
            <a:endParaRPr lang="en-US" dirty="0"/>
          </a:p>
        </p:txBody>
      </p:sp>
      <p:sp>
        <p:nvSpPr>
          <p:cNvPr id="3" name="Content Placeholder 2"/>
          <p:cNvSpPr>
            <a:spLocks noGrp="1"/>
          </p:cNvSpPr>
          <p:nvPr>
            <p:ph idx="1"/>
          </p:nvPr>
        </p:nvSpPr>
        <p:spPr>
          <a:xfrm>
            <a:off x="0" y="838200"/>
            <a:ext cx="9144000" cy="6019800"/>
          </a:xfrm>
        </p:spPr>
        <p:txBody>
          <a:bodyPr/>
          <a:lstStyle/>
          <a:p>
            <a:r>
              <a:rPr lang="en-US" dirty="0" smtClean="0"/>
              <a:t>And I haven’t even mentioned Dr. Gates’ finding that, when the fundamental equations of physics are represented graphically in </a:t>
            </a:r>
            <a:r>
              <a:rPr lang="en-US" dirty="0" err="1" smtClean="0"/>
              <a:t>adinkras</a:t>
            </a:r>
            <a:r>
              <a:rPr lang="en-US" dirty="0" smtClean="0"/>
              <a:t>, our universe appears to be coded in binary.  </a:t>
            </a:r>
          </a:p>
          <a:p>
            <a:r>
              <a:rPr lang="en-US" dirty="0" smtClean="0"/>
              <a:t>It may begin to appear, from a certain point of view, that the one true essence of reality is information, paradoxically dovetailed with its one true operating principle,  uncertainty. </a:t>
            </a:r>
          </a:p>
          <a:p>
            <a:r>
              <a:rPr lang="en-US" dirty="0" smtClean="0"/>
              <a:t>Ah, what a world.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Quantum Time.wm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3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Gates Matrix.wmv">
            <a:hlinkClick r:id="" action="ppaction://media"/>
          </p:cNvPr>
          <p:cNvPicPr>
            <a:picLocks noGrp="1" noRot="1" noChangeAspect="1"/>
          </p:cNvPicPr>
          <p:nvPr>
            <p:ph idx="1"/>
            <a:videoFile r:link="rId1"/>
          </p:nvPr>
        </p:nvPicPr>
        <p:blipFill>
          <a:blip r:embed="rId3" cstate="print"/>
          <a:stretch>
            <a:fillRect/>
          </a:stretch>
        </p:blipFill>
        <p:spPr>
          <a:xfrm>
            <a:off x="1" y="7620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5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685800"/>
          </a:xfrm>
        </p:spPr>
        <p:txBody>
          <a:bodyPr>
            <a:normAutofit fontScale="90000"/>
          </a:bodyPr>
          <a:lstStyle/>
          <a:p>
            <a:pPr algn="ctr"/>
            <a:r>
              <a:rPr lang="en-US" dirty="0" smtClean="0"/>
              <a:t>And… So? </a:t>
            </a:r>
            <a:endParaRPr lang="en-US" dirty="0"/>
          </a:p>
        </p:txBody>
      </p:sp>
      <p:sp>
        <p:nvSpPr>
          <p:cNvPr id="3" name="Content Placeholder 2"/>
          <p:cNvSpPr>
            <a:spLocks noGrp="1"/>
          </p:cNvSpPr>
          <p:nvPr>
            <p:ph idx="1"/>
          </p:nvPr>
        </p:nvSpPr>
        <p:spPr>
          <a:xfrm>
            <a:off x="0" y="762000"/>
            <a:ext cx="9144000" cy="6096000"/>
          </a:xfrm>
        </p:spPr>
        <p:txBody>
          <a:bodyPr>
            <a:normAutofit fontScale="92500" lnSpcReduction="10000"/>
          </a:bodyPr>
          <a:lstStyle/>
          <a:p>
            <a:r>
              <a:rPr lang="en-US" dirty="0" smtClean="0"/>
              <a:t>So… if we are living inside a singularity; if singularities store Information </a:t>
            </a:r>
            <a:r>
              <a:rPr lang="en-US" dirty="0" err="1" smtClean="0"/>
              <a:t>holographically</a:t>
            </a:r>
            <a:r>
              <a:rPr lang="en-US" dirty="0" smtClean="0"/>
              <a:t>; if the Cat is both alive and dead at the same time; if a photon can be both here, there and everywhere at the same time; if we are one with an inseparable sea of Information, what does that mean we are? What is it to be alive and aware?</a:t>
            </a:r>
          </a:p>
          <a:p>
            <a:r>
              <a:rPr lang="en-US" dirty="0" smtClean="0"/>
              <a:t>Perhaps, just as the Cat is alive and dead at the same time, just like the photon is a wave and a particle at the same time… perhaps we are, likewise limited, mortal, and bound to one single life, and at the exact same time, boundless, eternal and one essential, inseparable part of the cosmos.  Perhaps some of our categories themselves no longer make sense as we learn more about the world around us, and we must begin to accept that the universe is bigger and stranger than we’d ever thought possible. </a:t>
            </a:r>
          </a:p>
          <a:p>
            <a:r>
              <a:rPr lang="en-US" dirty="0" smtClean="0"/>
              <a:t>Perhaps.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ts.jpg"/>
          <p:cNvPicPr>
            <a:picLocks noGrp="1" noChangeAspect="1"/>
          </p:cNvPicPr>
          <p:nvPr>
            <p:ph idx="1"/>
          </p:nvPr>
        </p:nvPicPr>
        <p:blipFill>
          <a:blip r:embed="rId2" cstate="print"/>
          <a:stretch>
            <a:fillRect/>
          </a:stretch>
        </p:blipFill>
        <p:spPr>
          <a:xfrm>
            <a:off x="0" y="-76200"/>
            <a:ext cx="9144001" cy="685799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685800"/>
          </a:xfrm>
        </p:spPr>
        <p:txBody>
          <a:bodyPr>
            <a:normAutofit fontScale="90000"/>
          </a:bodyPr>
          <a:lstStyle/>
          <a:p>
            <a:pPr algn="ctr"/>
            <a:r>
              <a:rPr lang="en-US" dirty="0" smtClean="0"/>
              <a:t>Spooky Action At A Distance</a:t>
            </a:r>
            <a:endParaRPr lang="en-US" dirty="0"/>
          </a:p>
        </p:txBody>
      </p:sp>
      <p:sp>
        <p:nvSpPr>
          <p:cNvPr id="3" name="Content Placeholder 2"/>
          <p:cNvSpPr>
            <a:spLocks noGrp="1"/>
          </p:cNvSpPr>
          <p:nvPr>
            <p:ph idx="1"/>
          </p:nvPr>
        </p:nvSpPr>
        <p:spPr>
          <a:xfrm>
            <a:off x="0" y="609600"/>
            <a:ext cx="9144000" cy="6248400"/>
          </a:xfrm>
        </p:spPr>
        <p:txBody>
          <a:bodyPr>
            <a:normAutofit/>
          </a:bodyPr>
          <a:lstStyle/>
          <a:p>
            <a:r>
              <a:rPr lang="en-US" dirty="0" smtClean="0"/>
              <a:t>We know that nothing material can travel faster than the speed of light. Information </a:t>
            </a:r>
            <a:r>
              <a:rPr lang="en-US" dirty="0" err="1" smtClean="0"/>
              <a:t>aint</a:t>
            </a:r>
            <a:r>
              <a:rPr lang="en-US" dirty="0" smtClean="0"/>
              <a:t> material. </a:t>
            </a:r>
          </a:p>
          <a:p>
            <a:r>
              <a:rPr lang="en-US" dirty="0" smtClean="0"/>
              <a:t>When two particles interact, they become entangled. Uncertainty prevents us from knowing the spin of either quanta until we measure the system, but wave collapse for one quanta will collapse the wave function for the other quanta. </a:t>
            </a:r>
          </a:p>
          <a:p>
            <a:r>
              <a:rPr lang="en-US" dirty="0" smtClean="0"/>
              <a:t>According to experiments we’ve run with entangled particles, information is transferred between them at, at least, 10,000 times C, and information can be ‘teleported’. </a:t>
            </a:r>
          </a:p>
          <a:p>
            <a:r>
              <a:rPr lang="en-US" dirty="0" smtClean="0"/>
              <a:t>Currently, we’re using both quantum computers and quantum cryptography.  Beam me up.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38200"/>
          </a:xfrm>
        </p:spPr>
        <p:txBody>
          <a:bodyPr/>
          <a:lstStyle/>
          <a:p>
            <a:pPr algn="ctr"/>
            <a:r>
              <a:rPr lang="en-US" dirty="0" smtClean="0"/>
              <a:t>Waves? Particles? </a:t>
            </a:r>
            <a:r>
              <a:rPr lang="en-US" dirty="0" err="1" smtClean="0"/>
              <a:t>Waveicles</a:t>
            </a:r>
            <a:r>
              <a:rPr lang="en-US" dirty="0" smtClean="0"/>
              <a:t>? </a:t>
            </a:r>
            <a:endParaRPr lang="en-US" dirty="0"/>
          </a:p>
        </p:txBody>
      </p:sp>
      <p:sp>
        <p:nvSpPr>
          <p:cNvPr id="3" name="Content Placeholder 2"/>
          <p:cNvSpPr>
            <a:spLocks noGrp="1"/>
          </p:cNvSpPr>
          <p:nvPr>
            <p:ph idx="1"/>
          </p:nvPr>
        </p:nvSpPr>
        <p:spPr>
          <a:xfrm>
            <a:off x="0" y="838200"/>
            <a:ext cx="9144000" cy="6019800"/>
          </a:xfrm>
        </p:spPr>
        <p:txBody>
          <a:bodyPr>
            <a:normAutofit fontScale="92500" lnSpcReduction="10000"/>
          </a:bodyPr>
          <a:lstStyle/>
          <a:p>
            <a:r>
              <a:rPr lang="en-US" dirty="0" smtClean="0"/>
              <a:t>Light has been a powerful metaphor for all of human history; we still talk about “illumination”, “enlightenment” and “The Illuminati.” When we want to show that someone is holy, our artists draw a ring of light around their head. </a:t>
            </a:r>
          </a:p>
          <a:p>
            <a:r>
              <a:rPr lang="en-US" dirty="0" smtClean="0"/>
              <a:t>But we didn’t know what the heck light really was, at the start of the 20</a:t>
            </a:r>
            <a:r>
              <a:rPr lang="en-US" baseline="30000" dirty="0" smtClean="0"/>
              <a:t>th</a:t>
            </a:r>
            <a:r>
              <a:rPr lang="en-US" dirty="0" smtClean="0"/>
              <a:t> century. In fact, it was downright confusing. </a:t>
            </a:r>
          </a:p>
          <a:p>
            <a:r>
              <a:rPr lang="en-US" dirty="0" smtClean="0"/>
              <a:t>When we performed certain experiments, light seemed to travel in isolated, physical pieces called “particles”: individual bits of matter, just like bullets. </a:t>
            </a:r>
          </a:p>
          <a:p>
            <a:r>
              <a:rPr lang="en-US" dirty="0" smtClean="0"/>
              <a:t>But when we performed other experiments, light seemed to travel in energetic, spread out patterns in </a:t>
            </a:r>
            <a:r>
              <a:rPr lang="en-US" dirty="0" err="1" smtClean="0"/>
              <a:t>spacetime</a:t>
            </a:r>
            <a:r>
              <a:rPr lang="en-US" dirty="0" smtClean="0"/>
              <a:t>, called “waves”: just like how radio signals spread out in a spherical pattern from the transmitting antenna.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Quantum Duality.wmv">
            <a:hlinkClick r:id="" action="ppaction://media"/>
          </p:cNvPr>
          <p:cNvPicPr>
            <a:picLocks noGrp="1" noRot="1" noChangeAspect="1"/>
          </p:cNvPicPr>
          <p:nvPr>
            <p:ph idx="1"/>
            <a:videoFile r:link="rId1"/>
          </p:nvPr>
        </p:nvPicPr>
        <p:blipFill>
          <a:blip r:embed="rId3" cstate="print"/>
          <a:stretch>
            <a:fillRect/>
          </a:stretch>
        </p:blipFill>
        <p:spPr>
          <a:xfrm>
            <a:off x="10583" y="-533400"/>
            <a:ext cx="9133417" cy="68119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7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838200"/>
          </a:xfrm>
        </p:spPr>
        <p:txBody>
          <a:bodyPr>
            <a:normAutofit/>
          </a:bodyPr>
          <a:lstStyle/>
          <a:p>
            <a:pPr algn="ctr"/>
            <a:r>
              <a:rPr lang="en-US" dirty="0" smtClean="0"/>
              <a:t>But Wait, It Gets Weirder!	</a:t>
            </a:r>
            <a:endParaRPr lang="en-US" dirty="0"/>
          </a:p>
        </p:txBody>
      </p:sp>
      <p:sp>
        <p:nvSpPr>
          <p:cNvPr id="3" name="Content Placeholder 2"/>
          <p:cNvSpPr>
            <a:spLocks noGrp="1"/>
          </p:cNvSpPr>
          <p:nvPr>
            <p:ph idx="1"/>
          </p:nvPr>
        </p:nvSpPr>
        <p:spPr>
          <a:xfrm>
            <a:off x="0" y="838200"/>
            <a:ext cx="9144000" cy="6019800"/>
          </a:xfrm>
        </p:spPr>
        <p:txBody>
          <a:bodyPr>
            <a:normAutofit lnSpcReduction="10000"/>
          </a:bodyPr>
          <a:lstStyle/>
          <a:p>
            <a:r>
              <a:rPr lang="en-US" dirty="0" smtClean="0"/>
              <a:t>In a famous experiment known as the Experiment With Two Slits, or Young’s Experiment, photons were sent down a pathway into a photographic plate which recorded their impact.  They had to pass through one of two slits in an object in front of the plate, in order to hit it.  The slits would have affected their trajectories, if photons were particles. It would have caused interference, if they were waves.  </a:t>
            </a:r>
          </a:p>
          <a:p>
            <a:r>
              <a:rPr lang="en-US" dirty="0" smtClean="0"/>
              <a:t>And depending on how we set up our equipment, we saw either wave or particles. </a:t>
            </a:r>
          </a:p>
          <a:p>
            <a:r>
              <a:rPr lang="en-US" dirty="0" smtClean="0"/>
              <a:t>Except, if you set the experiment up </a:t>
            </a:r>
            <a:r>
              <a:rPr lang="en-US" dirty="0" err="1" smtClean="0"/>
              <a:t>juuuuuust</a:t>
            </a:r>
            <a:r>
              <a:rPr lang="en-US" dirty="0" smtClean="0"/>
              <a:t> right and sent a single particle-like photon down the path at a time, over and over again? Then something interesting happened. Something very interesting.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9833</TotalTime>
  <Words>3140</Words>
  <Application>Microsoft Office PowerPoint</Application>
  <PresentationFormat>On-screen Show (4:3)</PresentationFormat>
  <Paragraphs>122</Paragraphs>
  <Slides>52</Slides>
  <Notes>0</Notes>
  <HiddenSlides>0</HiddenSlides>
  <MMClips>14</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Apex</vt:lpstr>
      <vt:lpstr> Nothing, The Infinite, and Limitless Light</vt:lpstr>
      <vt:lpstr>Null </vt:lpstr>
      <vt:lpstr>Uncertainty+ Plus Gravity = Universes</vt:lpstr>
      <vt:lpstr>Achieving Illumination. </vt:lpstr>
      <vt:lpstr>Slide 5</vt:lpstr>
      <vt:lpstr>Spooky Action At A Distance</vt:lpstr>
      <vt:lpstr>Waves? Particles? Waveicles? </vt:lpstr>
      <vt:lpstr>Slide 8</vt:lpstr>
      <vt:lpstr>But Wait, It Gets Weirder! </vt:lpstr>
      <vt:lpstr>Bwah?</vt:lpstr>
      <vt:lpstr>So What?  </vt:lpstr>
      <vt:lpstr>Slide 12</vt:lpstr>
      <vt:lpstr>You Are Only Coming Through In Waves</vt:lpstr>
      <vt:lpstr>Slide 14</vt:lpstr>
      <vt:lpstr>Wait, lolwut? </vt:lpstr>
      <vt:lpstr>They’ve Gone to Ludicrous Speed!</vt:lpstr>
      <vt:lpstr>Simple, Meet Wacky. </vt:lpstr>
      <vt:lpstr>Slide 18</vt:lpstr>
      <vt:lpstr> He Is The Kwisatz Haderach  </vt:lpstr>
      <vt:lpstr>And That’s Not All! </vt:lpstr>
      <vt:lpstr>Slide 21</vt:lpstr>
      <vt:lpstr>Ahhh… Foamy! </vt:lpstr>
      <vt:lpstr>Zero </vt:lpstr>
      <vt:lpstr>Slide 24</vt:lpstr>
      <vt:lpstr>Well, Maaaaaaybe. But that’s Just Photons. Right?  </vt:lpstr>
      <vt:lpstr>Slide 26</vt:lpstr>
      <vt:lpstr>But Wait, It Gets Weirder. </vt:lpstr>
      <vt:lpstr>Slide 28</vt:lpstr>
      <vt:lpstr>Hey, That’s Not So Weird!</vt:lpstr>
      <vt:lpstr>Here Kitty, Kitty, Kitty! (It. Gets. Weirder.) </vt:lpstr>
      <vt:lpstr>Slide 31</vt:lpstr>
      <vt:lpstr>It. Gets. Weirder! </vt:lpstr>
      <vt:lpstr>No More Weirdness? </vt:lpstr>
      <vt:lpstr>Slide 34</vt:lpstr>
      <vt:lpstr>Whoa. Déjà Vu. </vt:lpstr>
      <vt:lpstr>Should’ve Gone To Wonderland</vt:lpstr>
      <vt:lpstr>Just One Single Particle…</vt:lpstr>
      <vt:lpstr>Slide 38</vt:lpstr>
      <vt:lpstr>Slide 39</vt:lpstr>
      <vt:lpstr>Slide 40</vt:lpstr>
      <vt:lpstr>Slide 41</vt:lpstr>
      <vt:lpstr>Slide 42</vt:lpstr>
      <vt:lpstr>Slide 43</vt:lpstr>
      <vt:lpstr>Oh, Is That All?</vt:lpstr>
      <vt:lpstr>As Above, So Below</vt:lpstr>
      <vt:lpstr>Twas Brillig, And The Slithy Toves Did Gyre And Gimble In The Wabe.</vt:lpstr>
      <vt:lpstr>Omnia Quia Sunt Lumina Sunt</vt:lpstr>
      <vt:lpstr>The Left Hand Of Nothingness</vt:lpstr>
      <vt:lpstr>Take The Red Pill</vt:lpstr>
      <vt:lpstr>Slide 50</vt:lpstr>
      <vt:lpstr>And… So? </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Weird, wonderful, wild world we call home: Physics from light to unification</dc:title>
  <dc:creator>Daniel_Schalit</dc:creator>
  <cp:lastModifiedBy>e131723</cp:lastModifiedBy>
  <cp:revision>714</cp:revision>
  <dcterms:created xsi:type="dcterms:W3CDTF">2006-08-16T00:00:00Z</dcterms:created>
  <dcterms:modified xsi:type="dcterms:W3CDTF">2014-05-14T16:22:09Z</dcterms:modified>
</cp:coreProperties>
</file>