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18FE0-CE6E-4BA9-B939-02800605660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58B2-E09F-4140-B104-DA41AE03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3515E-B0F0-493F-897E-AC2AB3C3EDA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EAC68249-001E-450F-805D-F963C7F036D0}" type="slidenum">
              <a:rPr lang="en-US" altLang="en-US" sz="1200">
                <a:latin typeface="Arial" charset="0"/>
              </a:rPr>
              <a:pPr algn="r" defTabSz="914485"/>
              <a:t>1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4B01B-07DB-4336-8CC1-6CF608FB82F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C3E2E62B-1DAB-466E-8C06-844E45E0E86A}" type="slidenum">
              <a:rPr lang="en-US" altLang="en-US" sz="1200">
                <a:latin typeface="Arial" charset="0"/>
              </a:rPr>
              <a:pPr algn="r" defTabSz="914485"/>
              <a:t>10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1EC6E-2095-4937-B302-7AC0796D61B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896F0571-8A02-4CE2-B8EA-1AFB59815CD4}" type="slidenum">
              <a:rPr lang="en-US" altLang="en-US" sz="1200">
                <a:latin typeface="Arial" charset="0"/>
              </a:rPr>
              <a:pPr algn="r" defTabSz="914485"/>
              <a:t>11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C4CC0-158F-4D7E-9A16-1C450EA138D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3414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4F4898B5-CFEB-4F87-B971-59D265247384}" type="slidenum">
              <a:rPr lang="en-US" altLang="en-US" sz="1200">
                <a:latin typeface="Arial" charset="0"/>
              </a:rPr>
              <a:pPr algn="r" defTabSz="914485"/>
              <a:t>12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13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EF50E-4BED-4DBF-84E2-91F74D3D2674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9507A659-7FAA-4B63-A0A2-D6C04CBE05E5}" type="slidenum">
              <a:rPr lang="en-US" altLang="en-US" sz="1200">
                <a:latin typeface="Arial" charset="0"/>
              </a:rPr>
              <a:pPr algn="r" defTabSz="914485"/>
              <a:t>13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1A1DF-37E0-4D82-9D41-EB62F87FFEC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F5AD8060-8597-4D3A-8028-1DEEBA244A38}" type="slidenum">
              <a:rPr lang="en-US" altLang="en-US" sz="1200">
                <a:latin typeface="Arial" charset="0"/>
              </a:rPr>
              <a:pPr algn="r" defTabSz="914485"/>
              <a:t>2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E7ED7-AD43-4904-B389-D72C60DFFE7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87824D60-E67C-46D9-A08F-13E67761B32A}" type="slidenum">
              <a:rPr lang="en-US" altLang="en-US" sz="1200">
                <a:latin typeface="Arial" charset="0"/>
              </a:rPr>
              <a:pPr algn="r" defTabSz="914485"/>
              <a:t>3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46D1A-2F2F-45B1-8D59-ED26C2D33A4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6B23D657-E309-45E0-86E0-7057F2C948E2}" type="slidenum">
              <a:rPr lang="en-US" altLang="en-US" sz="1200">
                <a:latin typeface="Arial" charset="0"/>
              </a:rPr>
              <a:pPr algn="r" defTabSz="914485"/>
              <a:t>4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17F43-4F63-45A5-AA79-868044FA8C3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F63E3512-3122-4070-B53A-DC4C04E0B20E}" type="slidenum">
              <a:rPr lang="en-US" altLang="en-US" sz="1200">
                <a:latin typeface="Arial" charset="0"/>
              </a:rPr>
              <a:pPr algn="r" defTabSz="914485"/>
              <a:t>5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79548-2BFE-4602-BFD6-3F653951172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25623C96-7FD6-4B36-A0D9-0E219A5F59C6}" type="slidenum">
              <a:rPr lang="en-US" altLang="en-US" sz="1200">
                <a:latin typeface="Arial" charset="0"/>
              </a:rPr>
              <a:pPr algn="r" defTabSz="914485"/>
              <a:t>6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106FD-45B4-4A47-9B1C-AEF0F16FB6B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37A5C7DD-7B10-4B4F-B764-BD50841D5331}" type="slidenum">
              <a:rPr lang="en-US" altLang="en-US" sz="1200">
                <a:latin typeface="Arial" charset="0"/>
              </a:rPr>
              <a:pPr algn="r" defTabSz="914485"/>
              <a:t>7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0B7A6-765B-42CB-9D22-725EC52634E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9011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50FE4B8F-6197-4025-8075-2C8D20386124}" type="slidenum">
              <a:rPr lang="en-US" altLang="en-US" sz="1200">
                <a:latin typeface="Arial" charset="0"/>
              </a:rPr>
              <a:pPr algn="r" defTabSz="914485"/>
              <a:t>8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841F-A504-4CD1-B9CB-5524B69E86F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B79E8C6E-32D3-4410-8FA9-8301132FA7E9}" type="slidenum">
              <a:rPr lang="en-US" altLang="en-US" sz="1200">
                <a:latin typeface="Arial" charset="0"/>
              </a:rPr>
              <a:pPr algn="r" defTabSz="914485"/>
              <a:t>9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0312BD-53FC-40B2-9F92-29889533EE5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8CA9C0-4893-496F-8590-C148C3A1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752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Introduction to Newton’s Laws</a:t>
            </a:r>
            <a:br>
              <a:rPr lang="en-US" altLang="en-US" sz="4000" smtClean="0"/>
            </a:br>
            <a:r>
              <a:rPr lang="en-US" altLang="en-US" sz="4000" smtClean="0"/>
              <a:t>Newton’s First Law.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371600" y="54102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/>
              <a:t>*Slides adapted from Peggy Bertrand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Sample problem</a:t>
            </a: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915400" cy="1828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A 5.0-kg bag of potatoes sits on the bottom of a stationary shopping cart. Sketch a free-body diagram for the bag of potatoes. Now suppose the cart moves with a constant velocity. How does this affect the free-body diagram?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5029200"/>
          </a:xfrm>
        </p:spPr>
        <p:txBody>
          <a:bodyPr/>
          <a:lstStyle/>
          <a:p>
            <a:pPr marL="287338" indent="63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700" smtClean="0">
                <a:solidFill>
                  <a:srgbClr val="000000"/>
                </a:solidFill>
              </a:rPr>
              <a:t>Mass 1 (10 kg) rests on a table connected by a string to Mass 2 (5 kg).  Find the minimum coefficient of static friction for which the blocks remain stationary.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993062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  <a:endParaRPr lang="en-US" altLang="en-US" sz="4000" smtClean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447800" y="5257800"/>
            <a:ext cx="403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676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105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5521325" y="4835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5410200" y="5029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566988" y="4724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3276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5867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562600" y="5867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993062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Sample problem - solution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47800" y="5257800"/>
            <a:ext cx="403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676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105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5521325" y="4835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5410200" y="5029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566988" y="4724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276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5867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5562600" y="5867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38200" y="2819400"/>
            <a:ext cx="6831013" cy="4038600"/>
            <a:chOff x="720" y="1728"/>
            <a:chExt cx="4303" cy="2544"/>
          </a:xfrm>
        </p:grpSpPr>
        <p:sp>
          <p:nvSpPr>
            <p:cNvPr id="63504" name="Line 13"/>
            <p:cNvSpPr>
              <a:spLocks noChangeShapeType="1"/>
            </p:cNvSpPr>
            <p:nvPr/>
          </p:nvSpPr>
          <p:spPr bwMode="auto">
            <a:xfrm rot="-5400000">
              <a:off x="4032" y="331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5" name="Text Box 14"/>
            <p:cNvSpPr txBox="1">
              <a:spLocks noChangeArrowheads="1"/>
            </p:cNvSpPr>
            <p:nvPr/>
          </p:nvSpPr>
          <p:spPr bwMode="auto">
            <a:xfrm>
              <a:off x="4416" y="3024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32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3506" name="Line 15"/>
            <p:cNvSpPr>
              <a:spLocks noChangeShapeType="1"/>
            </p:cNvSpPr>
            <p:nvPr/>
          </p:nvSpPr>
          <p:spPr bwMode="auto">
            <a:xfrm rot="5400000">
              <a:off x="4104" y="3960"/>
              <a:ext cx="62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7" name="Text Box 16"/>
            <p:cNvSpPr txBox="1">
              <a:spLocks noChangeArrowheads="1"/>
            </p:cNvSpPr>
            <p:nvPr/>
          </p:nvSpPr>
          <p:spPr bwMode="auto">
            <a:xfrm>
              <a:off x="4416" y="3792"/>
              <a:ext cx="5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m</a:t>
              </a:r>
              <a:r>
                <a:rPr lang="en-US" altLang="en-US" sz="3200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63508" name="Oval 17"/>
            <p:cNvSpPr>
              <a:spLocks noChangeArrowheads="1"/>
            </p:cNvSpPr>
            <p:nvPr/>
          </p:nvSpPr>
          <p:spPr bwMode="auto">
            <a:xfrm>
              <a:off x="4368" y="36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3509" name="Line 18"/>
            <p:cNvSpPr>
              <a:spLocks noChangeShapeType="1"/>
            </p:cNvSpPr>
            <p:nvPr/>
          </p:nvSpPr>
          <p:spPr bwMode="auto">
            <a:xfrm>
              <a:off x="1248" y="2688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0" name="Line 19"/>
            <p:cNvSpPr>
              <a:spLocks noChangeShapeType="1"/>
            </p:cNvSpPr>
            <p:nvPr/>
          </p:nvSpPr>
          <p:spPr bwMode="auto">
            <a:xfrm rot="5400000">
              <a:off x="768" y="3168"/>
              <a:ext cx="96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1" name="Line 20"/>
            <p:cNvSpPr>
              <a:spLocks noChangeShapeType="1"/>
            </p:cNvSpPr>
            <p:nvPr/>
          </p:nvSpPr>
          <p:spPr bwMode="auto">
            <a:xfrm rot="16200000" flipV="1">
              <a:off x="768" y="2208"/>
              <a:ext cx="96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2" name="Text Box 21"/>
            <p:cNvSpPr txBox="1">
              <a:spLocks noChangeArrowheads="1"/>
            </p:cNvSpPr>
            <p:nvPr/>
          </p:nvSpPr>
          <p:spPr bwMode="auto">
            <a:xfrm>
              <a:off x="1296" y="204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chemeClr val="folHlink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63513" name="Text Box 22"/>
            <p:cNvSpPr txBox="1">
              <a:spLocks noChangeArrowheads="1"/>
            </p:cNvSpPr>
            <p:nvPr/>
          </p:nvSpPr>
          <p:spPr bwMode="auto">
            <a:xfrm>
              <a:off x="720" y="2880"/>
              <a:ext cx="5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m</a:t>
              </a:r>
              <a:r>
                <a:rPr lang="en-US" altLang="en-US" sz="3200" baseline="-2500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63514" name="Text Box 23"/>
            <p:cNvSpPr txBox="1">
              <a:spLocks noChangeArrowheads="1"/>
            </p:cNvSpPr>
            <p:nvPr/>
          </p:nvSpPr>
          <p:spPr bwMode="auto">
            <a:xfrm>
              <a:off x="1728" y="225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32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3515" name="Oval 24"/>
            <p:cNvSpPr>
              <a:spLocks noChangeArrowheads="1"/>
            </p:cNvSpPr>
            <p:nvPr/>
          </p:nvSpPr>
          <p:spPr bwMode="auto">
            <a:xfrm>
              <a:off x="1200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63501" name="Line 25"/>
          <p:cNvSpPr>
            <a:spLocks noChangeShapeType="1"/>
          </p:cNvSpPr>
          <p:nvPr/>
        </p:nvSpPr>
        <p:spPr bwMode="auto">
          <a:xfrm flipH="1">
            <a:off x="457200" y="4343400"/>
            <a:ext cx="11430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502" name="Text Box 26"/>
          <p:cNvSpPr txBox="1">
            <a:spLocks noChangeArrowheads="1"/>
          </p:cNvSpPr>
          <p:nvPr/>
        </p:nvSpPr>
        <p:spPr bwMode="auto">
          <a:xfrm>
            <a:off x="7620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altLang="en-US" sz="3600" baseline="-25000">
                <a:solidFill>
                  <a:schemeClr val="hlink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640027" name="Text Box 27"/>
          <p:cNvSpPr txBox="1">
            <a:spLocks noChangeArrowheads="1"/>
          </p:cNvSpPr>
          <p:nvPr/>
        </p:nvSpPr>
        <p:spPr bwMode="auto">
          <a:xfrm>
            <a:off x="4724400" y="1676400"/>
            <a:ext cx="41703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Symbol" pitchFamily="18" charset="2"/>
              </a:rPr>
              <a:t>S</a:t>
            </a:r>
            <a:r>
              <a:rPr lang="en-US" altLang="en-US" sz="3200"/>
              <a:t>F = 0</a:t>
            </a:r>
          </a:p>
          <a:p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g - T + T – f</a:t>
            </a:r>
            <a:r>
              <a:rPr lang="en-US" altLang="en-US" sz="3200" baseline="-25000"/>
              <a:t>s </a:t>
            </a:r>
            <a:r>
              <a:rPr lang="en-US" altLang="en-US" sz="3200"/>
              <a:t>= 0</a:t>
            </a:r>
          </a:p>
          <a:p>
            <a:r>
              <a:rPr lang="en-US" altLang="en-US" sz="3200"/>
              <a:t>f</a:t>
            </a:r>
            <a:r>
              <a:rPr lang="en-US" altLang="en-US" sz="3200" baseline="-25000"/>
              <a:t>s</a:t>
            </a:r>
            <a:r>
              <a:rPr lang="en-US" altLang="en-US" sz="3200"/>
              <a:t>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N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g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 = m</a:t>
            </a:r>
            <a:r>
              <a:rPr lang="en-US" altLang="en-US" sz="3200" baseline="-25000"/>
              <a:t>2</a:t>
            </a:r>
            <a:r>
              <a:rPr lang="en-US" altLang="en-US" sz="3200"/>
              <a:t>/m</a:t>
            </a:r>
            <a:r>
              <a:rPr lang="en-US" altLang="en-US" sz="3200" baseline="-25000"/>
              <a:t>1</a:t>
            </a:r>
            <a:r>
              <a:rPr lang="en-US" altLang="en-US" sz="3200"/>
              <a:t> = 0.50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0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0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0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0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0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0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Working 1st Law Problems</a:t>
            </a:r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Draw a force or free body diagram.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Set up 1st Law equations in each dimension.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Symbol" pitchFamily="18" charset="2"/>
              </a:rPr>
              <a:t>	S</a:t>
            </a:r>
            <a:r>
              <a:rPr lang="en-US" altLang="en-US" smtClean="0"/>
              <a:t>F</a:t>
            </a:r>
            <a:r>
              <a:rPr lang="en-US" altLang="en-US" baseline="-25000" smtClean="0"/>
              <a:t>x</a:t>
            </a:r>
            <a:r>
              <a:rPr lang="en-US" altLang="en-US" smtClean="0"/>
              <a:t> = 0  and/or   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smtClean="0"/>
              <a:t>F</a:t>
            </a:r>
            <a:r>
              <a:rPr lang="en-US" altLang="en-US" baseline="-25000" smtClean="0"/>
              <a:t>y</a:t>
            </a:r>
            <a:r>
              <a:rPr lang="en-US" altLang="en-US" smtClean="0"/>
              <a:t> = 0</a:t>
            </a:r>
            <a:endParaRPr lang="en-US" altLang="en-US" baseline="-25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Identify numerical data.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     x-problem and/or y-problem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Solve the equations.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Substitute numbers into equations.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     “plug-n-chug”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Isaac Newton</a:t>
            </a:r>
          </a:p>
        </p:txBody>
      </p:sp>
      <p:sp>
        <p:nvSpPr>
          <p:cNvPr id="20480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9050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Arguably the greatest scientific genius ever.</a:t>
            </a:r>
          </a:p>
          <a:p>
            <a:pPr eaLnBrk="1" hangingPunct="1"/>
            <a:r>
              <a:rPr lang="en-US" altLang="en-US" sz="2400" smtClean="0"/>
              <a:t>Came up with 3 Laws of Motion to explain the observations and analyses of Galileo and Johannes Kepler.</a:t>
            </a:r>
          </a:p>
          <a:p>
            <a:pPr eaLnBrk="1" hangingPunct="1"/>
            <a:r>
              <a:rPr lang="en-US" altLang="en-US" sz="2400" smtClean="0"/>
              <a:t>Discovered that white light was composed of many colors all mixed together.</a:t>
            </a:r>
          </a:p>
          <a:p>
            <a:pPr eaLnBrk="1" hangingPunct="1"/>
            <a:r>
              <a:rPr lang="en-US" altLang="en-US" sz="2400" smtClean="0"/>
              <a:t>Invented new mathematical techniques such as calculus and binomial expansion theorem in his study of physics.</a:t>
            </a:r>
          </a:p>
          <a:p>
            <a:pPr eaLnBrk="1" hangingPunct="1"/>
            <a:r>
              <a:rPr lang="en-US" altLang="en-US" sz="2400" smtClean="0"/>
              <a:t>Published his Laws in 1687 in the book Mathematical Principles of Natural Philosophy.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Newton’s First Law</a:t>
            </a:r>
          </a:p>
        </p:txBody>
      </p:sp>
      <p:sp>
        <p:nvSpPr>
          <p:cNvPr id="143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0000"/>
                </a:solidFill>
              </a:rPr>
              <a:t>A body in motion stays in motion at constant velocity </a:t>
            </a:r>
            <a:r>
              <a:rPr lang="en-US" altLang="en-US" smtClean="0"/>
              <a:t>and a body at rest stays at rest</a:t>
            </a:r>
            <a:r>
              <a:rPr lang="en-US" altLang="en-US" smtClean="0">
                <a:solidFill>
                  <a:srgbClr val="CC0000"/>
                </a:solidFill>
              </a:rPr>
              <a:t> unless acted upon by a net external force.</a:t>
            </a:r>
          </a:p>
          <a:p>
            <a:pPr eaLnBrk="1" hangingPunct="1"/>
            <a:r>
              <a:rPr lang="en-US" altLang="en-US" smtClean="0"/>
              <a:t>This law is commonly referred to as the </a:t>
            </a:r>
            <a:r>
              <a:rPr lang="en-US" altLang="en-US" smtClean="0">
                <a:solidFill>
                  <a:srgbClr val="CC0000"/>
                </a:solidFill>
              </a:rPr>
              <a:t>Law of Inertia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2055813"/>
            <a:ext cx="63246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The First Law is Counterintuitive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701675" y="5029200"/>
            <a:ext cx="6621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/>
              <a:t>Aristotle firmly believed this.</a:t>
            </a:r>
          </a:p>
          <a:p>
            <a:r>
              <a:rPr lang="en-US" altLang="en-US" sz="3600"/>
              <a:t>But we know better!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Implications of Newton’s 1</a:t>
            </a:r>
            <a:r>
              <a:rPr lang="en-US" altLang="en-US" baseline="30000" smtClean="0"/>
              <a:t>st</a:t>
            </a:r>
            <a:r>
              <a:rPr lang="en-US" altLang="en-US" smtClean="0"/>
              <a:t> Law</a:t>
            </a:r>
          </a:p>
        </p:txBody>
      </p:sp>
      <p:sp>
        <p:nvSpPr>
          <p:cNvPr id="342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If there is </a:t>
            </a:r>
            <a:r>
              <a:rPr lang="en-US" altLang="en-US" smtClean="0">
                <a:solidFill>
                  <a:srgbClr val="CC0000"/>
                </a:solidFill>
              </a:rPr>
              <a:t>zero net force</a:t>
            </a:r>
            <a:r>
              <a:rPr lang="en-US" altLang="en-US" smtClean="0"/>
              <a:t> on a body, it cannot accelerate, and therefore must move at constant velocity, which means</a:t>
            </a:r>
          </a:p>
          <a:p>
            <a:pPr lvl="1" eaLnBrk="1" hangingPunct="1"/>
            <a:r>
              <a:rPr lang="en-US" altLang="en-US" smtClean="0"/>
              <a:t>it cannot turn,</a:t>
            </a:r>
          </a:p>
          <a:p>
            <a:pPr lvl="1" eaLnBrk="1" hangingPunct="1"/>
            <a:r>
              <a:rPr lang="en-US" altLang="en-US" smtClean="0"/>
              <a:t>it cannot speed up,</a:t>
            </a:r>
          </a:p>
          <a:p>
            <a:pPr lvl="1" eaLnBrk="1" hangingPunct="1"/>
            <a:r>
              <a:rPr lang="en-US" altLang="en-US" smtClean="0"/>
              <a:t>it cannot slow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Zero Net Force?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0" y="5486400"/>
            <a:ext cx="90678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Even though there are forces on the book, they are balanced.</a:t>
            </a:r>
          </a:p>
          <a:p>
            <a:pPr algn="ctr"/>
            <a:r>
              <a:rPr lang="en-US" altLang="en-US" sz="2400"/>
              <a:t>Therefore, there is no </a:t>
            </a:r>
            <a:r>
              <a:rPr lang="en-US" altLang="en-US" sz="2400">
                <a:solidFill>
                  <a:srgbClr val="CC0000"/>
                </a:solidFill>
              </a:rPr>
              <a:t>net force</a:t>
            </a:r>
            <a:r>
              <a:rPr lang="en-US" altLang="en-US" sz="2400"/>
              <a:t> on the book.</a:t>
            </a:r>
          </a:p>
          <a:p>
            <a:pPr algn="ctr"/>
            <a:r>
              <a:rPr lang="en-US" altLang="en-US" sz="3600">
                <a:solidFill>
                  <a:srgbClr val="CC0000"/>
                </a:solidFill>
                <a:latin typeface="Symbol" pitchFamily="18" charset="2"/>
              </a:rPr>
              <a:t>S</a:t>
            </a:r>
            <a:r>
              <a:rPr lang="en-US" altLang="en-US" sz="3600">
                <a:solidFill>
                  <a:srgbClr val="CC0000"/>
                </a:solidFill>
              </a:rPr>
              <a:t>F = 0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495800" y="3276600"/>
            <a:ext cx="2286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/>
              <a:t>Physics</a:t>
            </a: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2514600" y="3810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762000" y="3276600"/>
            <a:ext cx="355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/>
              <a:t>A book rests on a table.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3810000"/>
            <a:ext cx="4013200" cy="1219200"/>
            <a:chOff x="1344" y="2400"/>
            <a:chExt cx="2528" cy="76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44" y="2400"/>
              <a:ext cx="2160" cy="768"/>
              <a:chOff x="2016" y="2400"/>
              <a:chExt cx="2160" cy="768"/>
            </a:xfrm>
          </p:grpSpPr>
          <p:sp>
            <p:nvSpPr>
              <p:cNvPr id="17423" name="Line 8"/>
              <p:cNvSpPr>
                <a:spLocks noChangeShapeType="1"/>
              </p:cNvSpPr>
              <p:nvPr/>
            </p:nvSpPr>
            <p:spPr bwMode="auto">
              <a:xfrm>
                <a:off x="4176" y="2400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2016" y="2592"/>
                <a:ext cx="211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en-US" sz="2400"/>
                  <a:t>Gravity pulls down on the book.</a:t>
                </a:r>
              </a:p>
            </p:txBody>
          </p:sp>
        </p:grpSp>
        <p:sp>
          <p:nvSpPr>
            <p:cNvPr id="17422" name="Text Box 15"/>
            <p:cNvSpPr txBox="1">
              <a:spLocks noChangeArrowheads="1"/>
            </p:cNvSpPr>
            <p:nvPr/>
          </p:nvSpPr>
          <p:spPr bwMode="auto">
            <a:xfrm>
              <a:off x="3552" y="259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133600" y="1905000"/>
            <a:ext cx="4016375" cy="1371600"/>
            <a:chOff x="1344" y="1200"/>
            <a:chExt cx="2530" cy="86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344" y="1200"/>
              <a:ext cx="2160" cy="864"/>
              <a:chOff x="2016" y="1200"/>
              <a:chExt cx="2160" cy="864"/>
            </a:xfrm>
          </p:grpSpPr>
          <p:sp>
            <p:nvSpPr>
              <p:cNvPr id="17419" name="Line 9"/>
              <p:cNvSpPr>
                <a:spLocks noChangeShapeType="1"/>
              </p:cNvSpPr>
              <p:nvPr/>
            </p:nvSpPr>
            <p:spPr bwMode="auto">
              <a:xfrm flipV="1">
                <a:off x="4176" y="1296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Text Box 12"/>
              <p:cNvSpPr txBox="1">
                <a:spLocks noChangeArrowheads="1"/>
              </p:cNvSpPr>
              <p:nvPr/>
            </p:nvSpPr>
            <p:spPr bwMode="auto">
              <a:xfrm>
                <a:off x="2016" y="1200"/>
                <a:ext cx="211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en-US" sz="2400"/>
                  <a:t>The table pushes up on the book.</a:t>
                </a:r>
              </a:p>
            </p:txBody>
          </p:sp>
        </p:grpSp>
        <p:sp>
          <p:nvSpPr>
            <p:cNvPr id="17418" name="Text Box 16"/>
            <p:cNvSpPr txBox="1">
              <a:spLocks noChangeArrowheads="1"/>
            </p:cNvSpPr>
            <p:nvPr/>
          </p:nvSpPr>
          <p:spPr bwMode="auto">
            <a:xfrm>
              <a:off x="3552" y="1584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Diagrams</a:t>
            </a:r>
          </a:p>
        </p:txBody>
      </p:sp>
      <p:sp>
        <p:nvSpPr>
          <p:cNvPr id="18435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65275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Draw a </a:t>
            </a:r>
            <a:r>
              <a:rPr lang="en-US" altLang="en-US" smtClean="0">
                <a:solidFill>
                  <a:srgbClr val="CC0000"/>
                </a:solidFill>
              </a:rPr>
              <a:t>free body diagram</a:t>
            </a:r>
            <a:r>
              <a:rPr lang="en-US" altLang="en-US" smtClean="0"/>
              <a:t> for a book sitting on a table.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122613" y="3125788"/>
            <a:ext cx="2882900" cy="3352800"/>
            <a:chOff x="3120" y="1632"/>
            <a:chExt cx="1816" cy="2112"/>
          </a:xfrm>
        </p:grpSpPr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V="1">
              <a:off x="3984" y="2016"/>
              <a:ext cx="0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3984" y="2880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3648" y="2304"/>
              <a:ext cx="2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N</a:t>
              </a:r>
            </a:p>
          </p:txBody>
        </p:sp>
        <p:sp>
          <p:nvSpPr>
            <p:cNvPr id="18443" name="Text Box 14"/>
            <p:cNvSpPr txBox="1">
              <a:spLocks noChangeArrowheads="1"/>
            </p:cNvSpPr>
            <p:nvPr/>
          </p:nvSpPr>
          <p:spPr bwMode="auto">
            <a:xfrm>
              <a:off x="3648" y="3024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W</a:t>
              </a:r>
            </a:p>
          </p:txBody>
        </p: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3120" y="1632"/>
              <a:ext cx="1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Free Body Diagram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371600" y="3125788"/>
            <a:ext cx="717550" cy="2976562"/>
            <a:chOff x="864" y="1632"/>
            <a:chExt cx="452" cy="1875"/>
          </a:xfrm>
        </p:grpSpPr>
        <p:sp>
          <p:nvSpPr>
            <p:cNvPr id="18438" name="Text Box 25"/>
            <p:cNvSpPr txBox="1">
              <a:spLocks noChangeArrowheads="1"/>
            </p:cNvSpPr>
            <p:nvPr/>
          </p:nvSpPr>
          <p:spPr bwMode="auto">
            <a:xfrm>
              <a:off x="1200" y="3216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400"/>
            </a:p>
          </p:txBody>
        </p:sp>
        <p:sp>
          <p:nvSpPr>
            <p:cNvPr id="18439" name="Text Box 26"/>
            <p:cNvSpPr txBox="1">
              <a:spLocks noChangeArrowheads="1"/>
            </p:cNvSpPr>
            <p:nvPr/>
          </p:nvSpPr>
          <p:spPr bwMode="auto">
            <a:xfrm>
              <a:off x="864" y="1632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057400"/>
            <a:ext cx="81534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A monkey hangs by its tail from a tree branch. Draw a force diagram representing all forces on the monkey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3657600"/>
            <a:ext cx="663575" cy="1371600"/>
            <a:chOff x="2784" y="2304"/>
            <a:chExt cx="418" cy="864"/>
          </a:xfrm>
        </p:grpSpPr>
        <p:sp>
          <p:nvSpPr>
            <p:cNvPr id="19464" name="Line 4"/>
            <p:cNvSpPr>
              <a:spLocks noChangeShapeType="1"/>
            </p:cNvSpPr>
            <p:nvPr/>
          </p:nvSpPr>
          <p:spPr bwMode="auto">
            <a:xfrm flipV="1">
              <a:off x="2784" y="2304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2880" y="2592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19600" y="5029200"/>
            <a:ext cx="660400" cy="1371600"/>
            <a:chOff x="2784" y="3168"/>
            <a:chExt cx="416" cy="864"/>
          </a:xfrm>
        </p:grpSpPr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4800600" cy="4343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</a:pPr>
            <a:r>
              <a:rPr lang="en-US" altLang="en-US" sz="2800" smtClean="0"/>
              <a:t>Now the monkey hangs by both hands from two vines. Each of the monkey’s arms are at a 45</a:t>
            </a:r>
            <a:r>
              <a:rPr lang="en-US" altLang="en-US" sz="2800" baseline="30000" smtClean="0"/>
              <a:t>o</a:t>
            </a:r>
            <a:r>
              <a:rPr lang="en-US" altLang="en-US" sz="2800" smtClean="0"/>
              <a:t> from the vertical. Draw a force diagram representing all forces on the monkey.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4200" y="4191000"/>
            <a:ext cx="660400" cy="1371600"/>
            <a:chOff x="2784" y="3168"/>
            <a:chExt cx="416" cy="864"/>
          </a:xfrm>
        </p:grpSpPr>
        <p:sp>
          <p:nvSpPr>
            <p:cNvPr id="20490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Text Box 6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67400" y="3429000"/>
            <a:ext cx="2206625" cy="762000"/>
            <a:chOff x="3696" y="2160"/>
            <a:chExt cx="1390" cy="480"/>
          </a:xfrm>
        </p:grpSpPr>
        <p:sp>
          <p:nvSpPr>
            <p:cNvPr id="20486" name="Line 7"/>
            <p:cNvSpPr>
              <a:spLocks noChangeShapeType="1"/>
            </p:cNvSpPr>
            <p:nvPr/>
          </p:nvSpPr>
          <p:spPr bwMode="auto">
            <a:xfrm flipV="1">
              <a:off x="4368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7" name="Line 8"/>
            <p:cNvSpPr>
              <a:spLocks noChangeShapeType="1"/>
            </p:cNvSpPr>
            <p:nvPr/>
          </p:nvSpPr>
          <p:spPr bwMode="auto">
            <a:xfrm flipH="1" flipV="1">
              <a:off x="4080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3696" y="2160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a1</a:t>
              </a: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4704" y="2160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a2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493</Words>
  <Application>Microsoft Office PowerPoint</Application>
  <PresentationFormat>On-screen Show (4:3)</PresentationFormat>
  <Paragraphs>99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Introduction to Newton’s Laws Newton’s First Law.</vt:lpstr>
      <vt:lpstr>Isaac Newton</vt:lpstr>
      <vt:lpstr>Newton’s First Law</vt:lpstr>
      <vt:lpstr>The First Law is Counterintuitive</vt:lpstr>
      <vt:lpstr>Implications of Newton’s 1st Law</vt:lpstr>
      <vt:lpstr>What is Zero Net Force?</vt:lpstr>
      <vt:lpstr>Diagrams</vt:lpstr>
      <vt:lpstr>Sample Problem</vt:lpstr>
      <vt:lpstr>Sample Problem</vt:lpstr>
      <vt:lpstr>Sample problem</vt:lpstr>
      <vt:lpstr>Sample problem</vt:lpstr>
      <vt:lpstr>Sample problem - solution</vt:lpstr>
      <vt:lpstr>Working 1st Law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Newton’s Laws Newton’s First Law.</dc:title>
  <dc:creator>timandtonda@gmail.com</dc:creator>
  <cp:lastModifiedBy>timandtonda@gmail.com</cp:lastModifiedBy>
  <cp:revision>5</cp:revision>
  <dcterms:created xsi:type="dcterms:W3CDTF">2015-09-16T04:18:01Z</dcterms:created>
  <dcterms:modified xsi:type="dcterms:W3CDTF">2016-09-26T05:43:43Z</dcterms:modified>
</cp:coreProperties>
</file>