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sldIdLst>
    <p:sldId id="256" r:id="rId2"/>
    <p:sldId id="263" r:id="rId3"/>
    <p:sldId id="313" r:id="rId4"/>
    <p:sldId id="264" r:id="rId5"/>
    <p:sldId id="314" r:id="rId6"/>
    <p:sldId id="266" r:id="rId7"/>
    <p:sldId id="336" r:id="rId8"/>
    <p:sldId id="267" r:id="rId9"/>
    <p:sldId id="315" r:id="rId10"/>
    <p:sldId id="269" r:id="rId11"/>
    <p:sldId id="316" r:id="rId12"/>
    <p:sldId id="274" r:id="rId13"/>
    <p:sldId id="319" r:id="rId14"/>
    <p:sldId id="304" r:id="rId15"/>
    <p:sldId id="321" r:id="rId16"/>
    <p:sldId id="287" r:id="rId17"/>
    <p:sldId id="326" r:id="rId18"/>
    <p:sldId id="289" r:id="rId19"/>
    <p:sldId id="327" r:id="rId20"/>
    <p:sldId id="291" r:id="rId21"/>
    <p:sldId id="328" r:id="rId22"/>
    <p:sldId id="295" r:id="rId23"/>
    <p:sldId id="330" r:id="rId24"/>
    <p:sldId id="297" r:id="rId25"/>
    <p:sldId id="331" r:id="rId26"/>
    <p:sldId id="299" r:id="rId27"/>
    <p:sldId id="332" r:id="rId28"/>
    <p:sldId id="301" r:id="rId29"/>
    <p:sldId id="333" r:id="rId30"/>
    <p:sldId id="308" r:id="rId31"/>
    <p:sldId id="334" r:id="rId32"/>
    <p:sldId id="303" r:id="rId33"/>
    <p:sldId id="33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864" userDrawn="1">
          <p15:clr>
            <a:srgbClr val="A4A3A4"/>
          </p15:clr>
        </p15:guide>
        <p15:guide id="2" pos="28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34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0152" autoAdjust="0"/>
  </p:normalViewPr>
  <p:slideViewPr>
    <p:cSldViewPr snapToGrid="0" showGuides="1">
      <p:cViewPr>
        <p:scale>
          <a:sx n="73" d="100"/>
          <a:sy n="73" d="100"/>
        </p:scale>
        <p:origin x="-1104" y="174"/>
      </p:cViewPr>
      <p:guideLst>
        <p:guide orient="horz" pos="3864"/>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48510-7AD3-4134-B367-1745D507DBDD}" type="datetimeFigureOut">
              <a:rPr lang="en-US" smtClean="0"/>
              <a:t>8/31/2016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473C7B-1C1A-4C42-AA90-E58A53A56275}" type="slidenum">
              <a:rPr lang="en-US" smtClean="0"/>
              <a:t>‹#›</a:t>
            </a:fld>
            <a:endParaRPr lang="en-US"/>
          </a:p>
        </p:txBody>
      </p:sp>
    </p:spTree>
    <p:extLst>
      <p:ext uri="{BB962C8B-B14F-4D97-AF65-F5344CB8AC3E}">
        <p14:creationId xmlns:p14="http://schemas.microsoft.com/office/powerpoint/2010/main" val="333959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473C7B-1C1A-4C42-AA90-E58A53A56275}" type="slidenum">
              <a:rPr lang="en-US" smtClean="0"/>
              <a:t>1</a:t>
            </a:fld>
            <a:endParaRPr lang="en-US"/>
          </a:p>
        </p:txBody>
      </p:sp>
    </p:spTree>
    <p:extLst>
      <p:ext uri="{BB962C8B-B14F-4D97-AF65-F5344CB8AC3E}">
        <p14:creationId xmlns:p14="http://schemas.microsoft.com/office/powerpoint/2010/main" val="887682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1AB38B93-5586-46AF-A8BC-4E2D9C7E97E1}" type="slidenum">
              <a:rPr lang="en-US" altLang="en-US" sz="1200">
                <a:effectLst/>
              </a:rPr>
              <a:pPr algn="r"/>
              <a:t>10</a:t>
            </a:fld>
            <a:endParaRPr lang="en-US" altLang="en-US" sz="1200">
              <a:effectLst/>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Answer: B</a:t>
            </a:r>
          </a:p>
        </p:txBody>
      </p:sp>
    </p:spTree>
    <p:extLst>
      <p:ext uri="{BB962C8B-B14F-4D97-AF65-F5344CB8AC3E}">
        <p14:creationId xmlns:p14="http://schemas.microsoft.com/office/powerpoint/2010/main" val="2975512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1AB38B93-5586-46AF-A8BC-4E2D9C7E97E1}" type="slidenum">
              <a:rPr lang="en-US" altLang="en-US" sz="1200">
                <a:effectLst/>
              </a:rPr>
              <a:pPr algn="r"/>
              <a:t>11</a:t>
            </a:fld>
            <a:endParaRPr lang="en-US" altLang="en-US" sz="1200">
              <a:effectLst/>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963049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76E50A02-6D34-4FC1-90F6-71D9B68DF1C9}" type="slidenum">
              <a:rPr lang="en-US" altLang="en-US" sz="1200">
                <a:effectLst/>
              </a:rPr>
              <a:pPr algn="r"/>
              <a:t>12</a:t>
            </a:fld>
            <a:endParaRPr lang="en-US" altLang="en-US" sz="1200">
              <a:effectLst/>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p:spPr>
        <p:txBody>
          <a:bodyPr/>
          <a:lstStyle/>
          <a:p>
            <a:pPr eaLnBrk="1" hangingPunct="1"/>
            <a:r>
              <a:rPr lang="en-US" altLang="en-US" dirty="0" smtClean="0"/>
              <a:t>Answer:</a:t>
            </a:r>
            <a:r>
              <a:rPr lang="en-US" altLang="en-US" baseline="0" dirty="0" smtClean="0"/>
              <a:t> C</a:t>
            </a:r>
            <a:endParaRPr lang="en-US" altLang="en-US" dirty="0" smtClean="0"/>
          </a:p>
        </p:txBody>
      </p:sp>
    </p:spTree>
    <p:extLst>
      <p:ext uri="{BB962C8B-B14F-4D97-AF65-F5344CB8AC3E}">
        <p14:creationId xmlns:p14="http://schemas.microsoft.com/office/powerpoint/2010/main" val="3697844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76E50A02-6D34-4FC1-90F6-71D9B68DF1C9}" type="slidenum">
              <a:rPr lang="en-US" altLang="en-US" sz="1200">
                <a:effectLst/>
              </a:rPr>
              <a:pPr algn="r"/>
              <a:t>13</a:t>
            </a:fld>
            <a:endParaRPr lang="en-US" altLang="en-US" sz="1200">
              <a:effectLst/>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784482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14</a:t>
            </a:fld>
            <a:endParaRPr lang="en-US"/>
          </a:p>
        </p:txBody>
      </p:sp>
    </p:spTree>
    <p:extLst>
      <p:ext uri="{BB962C8B-B14F-4D97-AF65-F5344CB8AC3E}">
        <p14:creationId xmlns:p14="http://schemas.microsoft.com/office/powerpoint/2010/main" val="1808337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15</a:t>
            </a:fld>
            <a:endParaRPr lang="en-US"/>
          </a:p>
        </p:txBody>
      </p:sp>
    </p:spTree>
    <p:extLst>
      <p:ext uri="{BB962C8B-B14F-4D97-AF65-F5344CB8AC3E}">
        <p14:creationId xmlns:p14="http://schemas.microsoft.com/office/powerpoint/2010/main" val="45089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D2C8A2E6-DC7D-434F-8DFB-710D0CB56957}" type="slidenum">
              <a:rPr lang="en-US" altLang="en-US" sz="1200"/>
              <a:pPr/>
              <a:t>16</a:t>
            </a:fld>
            <a:endParaRPr lang="en-US" altLang="en-US" sz="120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p:spPr>
        <p:txBody>
          <a:bodyPr/>
          <a:lstStyle/>
          <a:p>
            <a:pPr eaLnBrk="1" hangingPunct="1"/>
            <a:r>
              <a:rPr lang="en-US" altLang="en-US" dirty="0" smtClean="0"/>
              <a:t>Answer: D</a:t>
            </a:r>
          </a:p>
        </p:txBody>
      </p:sp>
    </p:spTree>
    <p:extLst>
      <p:ext uri="{BB962C8B-B14F-4D97-AF65-F5344CB8AC3E}">
        <p14:creationId xmlns:p14="http://schemas.microsoft.com/office/powerpoint/2010/main" val="2807661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D2C8A2E6-DC7D-434F-8DFB-710D0CB56957}" type="slidenum">
              <a:rPr lang="en-US" altLang="en-US" sz="1200"/>
              <a:pPr/>
              <a:t>17</a:t>
            </a:fld>
            <a:endParaRPr lang="en-US" altLang="en-US" sz="120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186175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44968D43-98AC-46C8-A120-901C942394A0}" type="slidenum">
              <a:rPr lang="en-US" altLang="en-US" sz="1200"/>
              <a:pPr/>
              <a:t>18</a:t>
            </a:fld>
            <a:endParaRPr lang="en-US" altLang="en-US" sz="120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p:spPr>
        <p:txBody>
          <a:bodyPr/>
          <a:lstStyle/>
          <a:p>
            <a:pPr eaLnBrk="1" hangingPunct="1"/>
            <a:r>
              <a:rPr lang="en-US" altLang="en-US" dirty="0" smtClean="0"/>
              <a:t>Answer: C</a:t>
            </a:r>
          </a:p>
        </p:txBody>
      </p:sp>
    </p:spTree>
    <p:extLst>
      <p:ext uri="{BB962C8B-B14F-4D97-AF65-F5344CB8AC3E}">
        <p14:creationId xmlns:p14="http://schemas.microsoft.com/office/powerpoint/2010/main" val="2896344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44968D43-98AC-46C8-A120-901C942394A0}" type="slidenum">
              <a:rPr lang="en-US" altLang="en-US" sz="1200"/>
              <a:pPr/>
              <a:t>19</a:t>
            </a:fld>
            <a:endParaRPr lang="en-US" altLang="en-US" sz="120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927023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C</a:t>
            </a:r>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2</a:t>
            </a:fld>
            <a:endParaRPr lang="en-US"/>
          </a:p>
        </p:txBody>
      </p:sp>
    </p:spTree>
    <p:extLst>
      <p:ext uri="{BB962C8B-B14F-4D97-AF65-F5344CB8AC3E}">
        <p14:creationId xmlns:p14="http://schemas.microsoft.com/office/powerpoint/2010/main" val="2536877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8AF72024-9A7C-4C47-ADCE-88AFE9E2C519}" type="slidenum">
              <a:rPr lang="en-US" altLang="en-US" sz="1200"/>
              <a:pPr/>
              <a:t>20</a:t>
            </a:fld>
            <a:endParaRPr lang="en-US" altLang="en-US" sz="120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p:spPr>
        <p:txBody>
          <a:bodyPr/>
          <a:lstStyle/>
          <a:p>
            <a:pPr eaLnBrk="1" hangingPunct="1"/>
            <a:r>
              <a:rPr lang="en-US" altLang="en-US" dirty="0" smtClean="0"/>
              <a:t>Answer: B</a:t>
            </a:r>
          </a:p>
        </p:txBody>
      </p:sp>
    </p:spTree>
    <p:extLst>
      <p:ext uri="{BB962C8B-B14F-4D97-AF65-F5344CB8AC3E}">
        <p14:creationId xmlns:p14="http://schemas.microsoft.com/office/powerpoint/2010/main" val="2660811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8AF72024-9A7C-4C47-ADCE-88AFE9E2C519}" type="slidenum">
              <a:rPr lang="en-US" altLang="en-US" sz="1200"/>
              <a:pPr/>
              <a:t>21</a:t>
            </a:fld>
            <a:endParaRPr lang="en-US" altLang="en-US" sz="120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546132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64B696FB-D93B-4950-8BE3-DFE47A0EC979}" type="slidenum">
              <a:rPr lang="en-US" altLang="en-US" sz="1200"/>
              <a:pPr/>
              <a:t>22</a:t>
            </a:fld>
            <a:endParaRPr lang="en-US" altLang="en-US" sz="1200"/>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p:spPr>
        <p:txBody>
          <a:bodyPr/>
          <a:lstStyle/>
          <a:p>
            <a:pPr eaLnBrk="1" hangingPunct="1"/>
            <a:r>
              <a:rPr lang="en-US" altLang="en-US" dirty="0" smtClean="0"/>
              <a:t>Answer: C</a:t>
            </a:r>
          </a:p>
        </p:txBody>
      </p:sp>
    </p:spTree>
    <p:extLst>
      <p:ext uri="{BB962C8B-B14F-4D97-AF65-F5344CB8AC3E}">
        <p14:creationId xmlns:p14="http://schemas.microsoft.com/office/powerpoint/2010/main" val="2197702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64B696FB-D93B-4950-8BE3-DFE47A0EC979}" type="slidenum">
              <a:rPr lang="en-US" altLang="en-US" sz="1200"/>
              <a:pPr/>
              <a:t>23</a:t>
            </a:fld>
            <a:endParaRPr lang="en-US" altLang="en-US" sz="1200"/>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050605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84FC420D-1823-4911-B7E0-71C0F6CADD7D}" type="slidenum">
              <a:rPr lang="en-US" altLang="en-US" sz="1200"/>
              <a:pPr/>
              <a:t>24</a:t>
            </a:fld>
            <a:endParaRPr lang="en-US" altLang="en-US" sz="120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p:spPr>
        <p:txBody>
          <a:bodyPr/>
          <a:lstStyle/>
          <a:p>
            <a:pPr eaLnBrk="1" hangingPunct="1"/>
            <a:r>
              <a:rPr lang="en-US" altLang="en-US" dirty="0" smtClean="0"/>
              <a:t>Answer: C</a:t>
            </a:r>
          </a:p>
        </p:txBody>
      </p:sp>
    </p:spTree>
    <p:extLst>
      <p:ext uri="{BB962C8B-B14F-4D97-AF65-F5344CB8AC3E}">
        <p14:creationId xmlns:p14="http://schemas.microsoft.com/office/powerpoint/2010/main" val="1662316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84FC420D-1823-4911-B7E0-71C0F6CADD7D}" type="slidenum">
              <a:rPr lang="en-US" altLang="en-US" sz="1200"/>
              <a:pPr/>
              <a:t>25</a:t>
            </a:fld>
            <a:endParaRPr lang="en-US" altLang="en-US" sz="120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415814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7F0DE5FD-45C6-47F1-9E6F-68BA636CFBB9}" type="slidenum">
              <a:rPr lang="en-US" altLang="en-US" sz="1200"/>
              <a:pPr/>
              <a:t>26</a:t>
            </a:fld>
            <a:endParaRPr lang="en-US" altLang="en-US" sz="120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p:spPr>
        <p:txBody>
          <a:bodyPr/>
          <a:lstStyle/>
          <a:p>
            <a:pPr eaLnBrk="1" hangingPunct="1"/>
            <a:r>
              <a:rPr lang="en-US" altLang="en-US" dirty="0" smtClean="0"/>
              <a:t>Answer:</a:t>
            </a:r>
            <a:r>
              <a:rPr lang="en-US" altLang="en-US" baseline="0" dirty="0" smtClean="0"/>
              <a:t> E</a:t>
            </a:r>
            <a:endParaRPr lang="en-US" altLang="en-US" dirty="0" smtClean="0"/>
          </a:p>
        </p:txBody>
      </p:sp>
    </p:spTree>
    <p:extLst>
      <p:ext uri="{BB962C8B-B14F-4D97-AF65-F5344CB8AC3E}">
        <p14:creationId xmlns:p14="http://schemas.microsoft.com/office/powerpoint/2010/main" val="1999069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7F0DE5FD-45C6-47F1-9E6F-68BA636CFBB9}" type="slidenum">
              <a:rPr lang="en-US" altLang="en-US" sz="1200"/>
              <a:pPr/>
              <a:t>27</a:t>
            </a:fld>
            <a:endParaRPr lang="en-US" altLang="en-US" sz="120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69939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92834B3D-F91C-4B64-9E1F-F93F8C4073CC}" type="slidenum">
              <a:rPr lang="en-US" altLang="en-US" sz="1200"/>
              <a:pPr/>
              <a:t>28</a:t>
            </a:fld>
            <a:endParaRPr lang="en-US" altLang="en-US" sz="1200"/>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p:spPr>
        <p:txBody>
          <a:bodyPr/>
          <a:lstStyle/>
          <a:p>
            <a:pPr eaLnBrk="1" hangingPunct="1"/>
            <a:r>
              <a:rPr lang="en-US" altLang="en-US" dirty="0" smtClean="0"/>
              <a:t>Answer:</a:t>
            </a:r>
            <a:r>
              <a:rPr lang="en-US" altLang="en-US" baseline="0" dirty="0" smtClean="0"/>
              <a:t> B</a:t>
            </a:r>
            <a:endParaRPr lang="en-US" altLang="en-US" dirty="0" smtClean="0"/>
          </a:p>
        </p:txBody>
      </p:sp>
    </p:spTree>
    <p:extLst>
      <p:ext uri="{BB962C8B-B14F-4D97-AF65-F5344CB8AC3E}">
        <p14:creationId xmlns:p14="http://schemas.microsoft.com/office/powerpoint/2010/main" val="4141486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92834B3D-F91C-4B64-9E1F-F93F8C4073CC}" type="slidenum">
              <a:rPr lang="en-US" altLang="en-US" sz="1200"/>
              <a:pPr/>
              <a:t>29</a:t>
            </a:fld>
            <a:endParaRPr lang="en-US" altLang="en-US" sz="1200"/>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4006653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3</a:t>
            </a:fld>
            <a:endParaRPr lang="en-US"/>
          </a:p>
        </p:txBody>
      </p:sp>
    </p:spTree>
    <p:extLst>
      <p:ext uri="{BB962C8B-B14F-4D97-AF65-F5344CB8AC3E}">
        <p14:creationId xmlns:p14="http://schemas.microsoft.com/office/powerpoint/2010/main" val="20044150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Same</a:t>
            </a:r>
            <a:r>
              <a:rPr lang="en-US" baseline="0" dirty="0" smtClean="0"/>
              <a:t> at all points.</a:t>
            </a:r>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30</a:t>
            </a:fld>
            <a:endParaRPr lang="en-US"/>
          </a:p>
        </p:txBody>
      </p:sp>
    </p:spTree>
    <p:extLst>
      <p:ext uri="{BB962C8B-B14F-4D97-AF65-F5344CB8AC3E}">
        <p14:creationId xmlns:p14="http://schemas.microsoft.com/office/powerpoint/2010/main" val="3712093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D</a:t>
            </a:r>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32</a:t>
            </a:fld>
            <a:endParaRPr lang="en-US"/>
          </a:p>
        </p:txBody>
      </p:sp>
    </p:spTree>
    <p:extLst>
      <p:ext uri="{BB962C8B-B14F-4D97-AF65-F5344CB8AC3E}">
        <p14:creationId xmlns:p14="http://schemas.microsoft.com/office/powerpoint/2010/main" val="42624908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33</a:t>
            </a:fld>
            <a:endParaRPr lang="en-US"/>
          </a:p>
        </p:txBody>
      </p:sp>
    </p:spTree>
    <p:extLst>
      <p:ext uri="{BB962C8B-B14F-4D97-AF65-F5344CB8AC3E}">
        <p14:creationId xmlns:p14="http://schemas.microsoft.com/office/powerpoint/2010/main" val="2189270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704FB84F-0E47-45D1-A91F-7300E0B7F315}" type="slidenum">
              <a:rPr lang="en-US" altLang="en-US" sz="1200">
                <a:effectLst/>
              </a:rPr>
              <a:pPr algn="r"/>
              <a:t>4</a:t>
            </a:fld>
            <a:endParaRPr lang="en-US" altLang="en-US" sz="1200">
              <a:effectLst/>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p:spPr>
        <p:txBody>
          <a:bodyPr/>
          <a:lstStyle/>
          <a:p>
            <a:pPr eaLnBrk="1" hangingPunct="1"/>
            <a:r>
              <a:rPr lang="en-US" altLang="en-US" dirty="0" smtClean="0"/>
              <a:t>Answer: B</a:t>
            </a:r>
          </a:p>
        </p:txBody>
      </p:sp>
    </p:spTree>
    <p:extLst>
      <p:ext uri="{BB962C8B-B14F-4D97-AF65-F5344CB8AC3E}">
        <p14:creationId xmlns:p14="http://schemas.microsoft.com/office/powerpoint/2010/main" val="121447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704FB84F-0E47-45D1-A91F-7300E0B7F315}" type="slidenum">
              <a:rPr lang="en-US" altLang="en-US" sz="1200">
                <a:effectLst/>
              </a:rPr>
              <a:pPr algn="r"/>
              <a:t>5</a:t>
            </a:fld>
            <a:endParaRPr lang="en-US" altLang="en-US" sz="1200">
              <a:effectLst/>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928835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6</a:t>
            </a:fld>
            <a:endParaRPr lang="en-US"/>
          </a:p>
        </p:txBody>
      </p:sp>
    </p:spTree>
    <p:extLst>
      <p:ext uri="{BB962C8B-B14F-4D97-AF65-F5344CB8AC3E}">
        <p14:creationId xmlns:p14="http://schemas.microsoft.com/office/powerpoint/2010/main" val="1392495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7</a:t>
            </a:fld>
            <a:endParaRPr lang="en-US"/>
          </a:p>
        </p:txBody>
      </p:sp>
    </p:spTree>
    <p:extLst>
      <p:ext uri="{BB962C8B-B14F-4D97-AF65-F5344CB8AC3E}">
        <p14:creationId xmlns:p14="http://schemas.microsoft.com/office/powerpoint/2010/main" val="2106073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B06F3BFC-CBFA-4E73-A721-44C6E3B44CF7}" type="slidenum">
              <a:rPr lang="en-US" altLang="en-US" sz="1200">
                <a:effectLst/>
              </a:rPr>
              <a:pPr algn="r"/>
              <a:t>8</a:t>
            </a:fld>
            <a:endParaRPr lang="en-US" altLang="en-US" sz="1200">
              <a:effectLst/>
            </a:endParaRPr>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p:spPr>
        <p:txBody>
          <a:bodyPr/>
          <a:lstStyle/>
          <a:p>
            <a:pPr eaLnBrk="1" hangingPunct="1"/>
            <a:r>
              <a:rPr lang="en-US" altLang="en-US" dirty="0" smtClean="0"/>
              <a:t>Answer: C</a:t>
            </a:r>
          </a:p>
        </p:txBody>
      </p:sp>
    </p:spTree>
    <p:extLst>
      <p:ext uri="{BB962C8B-B14F-4D97-AF65-F5344CB8AC3E}">
        <p14:creationId xmlns:p14="http://schemas.microsoft.com/office/powerpoint/2010/main" val="3476867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B06F3BFC-CBFA-4E73-A721-44C6E3B44CF7}" type="slidenum">
              <a:rPr lang="en-US" altLang="en-US" sz="1200">
                <a:effectLst/>
              </a:rPr>
              <a:pPr algn="r"/>
              <a:t>9</a:t>
            </a:fld>
            <a:endParaRPr lang="en-US" altLang="en-US" sz="1200">
              <a:effectLst/>
            </a:endParaRPr>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167037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BA3430"/>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499" y="340768"/>
            <a:ext cx="4591999" cy="5877759"/>
          </a:xfrm>
          <a:prstGeom prst="rect">
            <a:avLst/>
          </a:prstGeom>
          <a:ln w="19050">
            <a:solidFill>
              <a:schemeClr val="bg1"/>
            </a:solidFill>
          </a:ln>
          <a:effectLst>
            <a:outerShdw blurRad="50800" dist="38100" dir="2700000" algn="tl" rotWithShape="0">
              <a:prstClr val="black">
                <a:alpha val="40000"/>
              </a:prstClr>
            </a:outerShdw>
          </a:effectLst>
        </p:spPr>
      </p:pic>
      <p:sp>
        <p:nvSpPr>
          <p:cNvPr id="4" name="Date Placeholder 3"/>
          <p:cNvSpPr>
            <a:spLocks noGrp="1"/>
          </p:cNvSpPr>
          <p:nvPr>
            <p:ph type="dt" sz="half" idx="10"/>
          </p:nvPr>
        </p:nvSpPr>
        <p:spPr>
          <a:xfrm>
            <a:off x="-5202" y="6484208"/>
            <a:ext cx="2469013" cy="365125"/>
          </a:xfrm>
          <a:prstGeom prst="rect">
            <a:avLst/>
          </a:prstGeom>
        </p:spPr>
        <p:txBody>
          <a:bodyPr anchor="ctr" anchorCtr="0"/>
          <a:lstStyle>
            <a:lvl1pPr>
              <a:defRPr sz="1000">
                <a:solidFill>
                  <a:schemeClr val="tx1"/>
                </a:solidFill>
              </a:defRPr>
            </a:lvl1pPr>
          </a:lstStyle>
          <a:p>
            <a:r>
              <a:rPr lang="en-US" smtClean="0"/>
              <a:t>© 2015 Pearson Education, Inc.</a:t>
            </a:r>
            <a:endParaRPr lang="en-US" dirty="0"/>
          </a:p>
        </p:txBody>
      </p:sp>
      <p:sp>
        <p:nvSpPr>
          <p:cNvPr id="8" name="Title 1"/>
          <p:cNvSpPr txBox="1">
            <a:spLocks/>
          </p:cNvSpPr>
          <p:nvPr userDrawn="1"/>
        </p:nvSpPr>
        <p:spPr>
          <a:xfrm>
            <a:off x="5359452" y="3279648"/>
            <a:ext cx="3506772" cy="943864"/>
          </a:xfrm>
          <a:prstGeom prst="rect">
            <a:avLst/>
          </a:prstGeom>
        </p:spPr>
        <p:txBody>
          <a:bodyPr vert="horz" lIns="91440" tIns="45720" rIns="91440" bIns="45720" rtlCol="0" anchor="ctr" anchorCtr="1">
            <a:norm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sz="3000" dirty="0" smtClean="0"/>
              <a:t>Chapter 2</a:t>
            </a:r>
            <a:endParaRPr lang="en-US" sz="3000" dirty="0"/>
          </a:p>
        </p:txBody>
      </p:sp>
      <p:sp>
        <p:nvSpPr>
          <p:cNvPr id="9" name="Title 1"/>
          <p:cNvSpPr txBox="1">
            <a:spLocks/>
          </p:cNvSpPr>
          <p:nvPr userDrawn="1"/>
        </p:nvSpPr>
        <p:spPr>
          <a:xfrm>
            <a:off x="5359452" y="1353782"/>
            <a:ext cx="3506772" cy="1235037"/>
          </a:xfrm>
          <a:prstGeom prst="rect">
            <a:avLst/>
          </a:prstGeom>
        </p:spPr>
        <p:txBody>
          <a:bodyPr vert="horz" lIns="91440" tIns="45720" rIns="91440" bIns="45720" rtlCol="0" anchor="ctr" anchorCtr="1">
            <a:no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dirty="0" err="1" smtClean="0"/>
              <a:t>QuickCheck</a:t>
            </a:r>
            <a:r>
              <a:rPr lang="en-US" dirty="0" smtClean="0"/>
              <a:t> Questions</a:t>
            </a:r>
            <a:endParaRPr lang="en-US" dirty="0"/>
          </a:p>
        </p:txBody>
      </p:sp>
      <p:sp>
        <p:nvSpPr>
          <p:cNvPr id="10" name="Subtitle 2"/>
          <p:cNvSpPr txBox="1">
            <a:spLocks/>
          </p:cNvSpPr>
          <p:nvPr userDrawn="1"/>
        </p:nvSpPr>
        <p:spPr>
          <a:xfrm>
            <a:off x="5359452" y="4223512"/>
            <a:ext cx="3506772" cy="10553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000" b="1" i="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Motion</a:t>
            </a:r>
            <a:r>
              <a:rPr lang="en-US" baseline="0" dirty="0" smtClean="0"/>
              <a:t> in One Dimension</a:t>
            </a:r>
            <a:endParaRPr lang="en-US" dirty="0"/>
          </a:p>
        </p:txBody>
      </p:sp>
    </p:spTree>
    <p:extLst>
      <p:ext uri="{BB962C8B-B14F-4D97-AF65-F5344CB8AC3E}">
        <p14:creationId xmlns:p14="http://schemas.microsoft.com/office/powerpoint/2010/main" val="3585995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6586" y="192817"/>
            <a:ext cx="8807958" cy="1111727"/>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16586" y="1304544"/>
            <a:ext cx="8807958" cy="4876800"/>
          </a:xfrm>
        </p:spPr>
        <p:txBody>
          <a:bodyPr>
            <a:noAutofit/>
          </a:bodyPr>
          <a:lstStyle>
            <a:lvl1pPr>
              <a:buClr>
                <a:srgbClr val="BA3430"/>
              </a:buClr>
              <a:defRPr/>
            </a:lvl1pPr>
            <a:lvl2pPr marL="971550" indent="-514350">
              <a:buClrTx/>
              <a:buFont typeface="+mj-lt"/>
              <a:buAutoNum type="alphaUcPeriod"/>
              <a:defRPr/>
            </a:lvl2pPr>
            <a:lvl3pPr marL="1371600" indent="-457200">
              <a:buClrTx/>
              <a:buFont typeface="+mj-lt"/>
              <a:buAutoNum type="alphaUcPeriod"/>
              <a:defRPr/>
            </a:lvl3pPr>
            <a:lvl4pPr marL="1828800" indent="-457200">
              <a:buClrTx/>
              <a:buFont typeface="+mj-lt"/>
              <a:buAutoNum type="alphaUcPeriod"/>
              <a:defRPr/>
            </a:lvl4pPr>
            <a:lvl5pPr marL="2286000" indent="-457200">
              <a:buClrTx/>
              <a:buFont typeface="+mj-lt"/>
              <a:buAutoNum type="alphaUcPeriod"/>
              <a:defRPr/>
            </a:lvl5pPr>
          </a:lstStyle>
          <a:p>
            <a:pPr lvl="0"/>
            <a:r>
              <a:rPr lang="en-US" dirty="0" smtClean="0"/>
              <a:t>Click to edit Master text styles</a:t>
            </a:r>
          </a:p>
          <a:p>
            <a:pPr lvl="1"/>
            <a:r>
              <a:rPr lang="en-US" dirty="0" smtClean="0"/>
              <a:t>Second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367AA-73AA-4039-A605-D0E97ED18A08}" type="slidenum">
              <a:rPr lang="en-US" smtClean="0"/>
              <a:t>‹#›</a:t>
            </a:fld>
            <a:endParaRPr lang="en-US"/>
          </a:p>
        </p:txBody>
      </p:sp>
      <p:sp>
        <p:nvSpPr>
          <p:cNvPr id="7" name="Date Placeholder 3"/>
          <p:cNvSpPr>
            <a:spLocks noGrp="1"/>
          </p:cNvSpPr>
          <p:nvPr>
            <p:ph type="dt" sz="half" idx="10"/>
          </p:nvPr>
        </p:nvSpPr>
        <p:spPr>
          <a:xfrm>
            <a:off x="-5202" y="6484208"/>
            <a:ext cx="2469013" cy="365125"/>
          </a:xfrm>
          <a:prstGeom prst="rect">
            <a:avLst/>
          </a:prstGeom>
        </p:spPr>
        <p:txBody>
          <a:bodyPr anchor="ctr" anchorCtr="0"/>
          <a:lstStyle>
            <a:lvl1pPr>
              <a:defRPr sz="1000">
                <a:solidFill>
                  <a:schemeClr val="tx1"/>
                </a:solidFill>
              </a:defRPr>
            </a:lvl1pPr>
          </a:lstStyle>
          <a:p>
            <a:r>
              <a:rPr lang="en-US" smtClean="0"/>
              <a:t>© 2015 Pearson Education, Inc.</a:t>
            </a:r>
            <a:endParaRPr lang="en-US" dirty="0"/>
          </a:p>
        </p:txBody>
      </p:sp>
      <p:sp>
        <p:nvSpPr>
          <p:cNvPr id="8" name="TextBox 7"/>
          <p:cNvSpPr txBox="1"/>
          <p:nvPr userDrawn="1"/>
        </p:nvSpPr>
        <p:spPr>
          <a:xfrm>
            <a:off x="7646416" y="6538913"/>
            <a:ext cx="1497584" cy="276999"/>
          </a:xfrm>
          <a:prstGeom prst="rect">
            <a:avLst/>
          </a:prstGeom>
          <a:noFill/>
        </p:spPr>
        <p:txBody>
          <a:bodyPr wrap="square" rtlCol="0">
            <a:spAutoFit/>
          </a:bodyPr>
          <a:lstStyle/>
          <a:p>
            <a:pPr algn="ctr"/>
            <a:r>
              <a:rPr lang="en-US" sz="1200" dirty="0" smtClean="0"/>
              <a:t>Slide 2-</a:t>
            </a:r>
            <a:fld id="{A76404F4-B891-4A1F-B0DC-5777A4F32A5E}" type="slidenum">
              <a:rPr lang="en-US" sz="1200" smtClean="0"/>
              <a:pPr algn="ctr"/>
              <a:t>‹#›</a:t>
            </a:fld>
            <a:endParaRPr lang="en-US" sz="1200" dirty="0"/>
          </a:p>
        </p:txBody>
      </p:sp>
    </p:spTree>
    <p:extLst>
      <p:ext uri="{BB962C8B-B14F-4D97-AF65-F5344CB8AC3E}">
        <p14:creationId xmlns:p14="http://schemas.microsoft.com/office/powerpoint/2010/main" val="675646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B367AA-73AA-4039-A605-D0E97ED18A08}" type="slidenum">
              <a:rPr lang="en-US" smtClean="0"/>
              <a:t>‹#›</a:t>
            </a:fld>
            <a:endParaRPr lang="en-US"/>
          </a:p>
        </p:txBody>
      </p:sp>
      <p:sp>
        <p:nvSpPr>
          <p:cNvPr id="5" name="Date Placeholder 3"/>
          <p:cNvSpPr>
            <a:spLocks noGrp="1"/>
          </p:cNvSpPr>
          <p:nvPr>
            <p:ph type="dt" sz="half" idx="10"/>
          </p:nvPr>
        </p:nvSpPr>
        <p:spPr>
          <a:xfrm>
            <a:off x="-5202" y="6484208"/>
            <a:ext cx="2469013" cy="365125"/>
          </a:xfrm>
          <a:prstGeom prst="rect">
            <a:avLst/>
          </a:prstGeom>
        </p:spPr>
        <p:txBody>
          <a:bodyPr/>
          <a:lstStyle>
            <a:lvl1pPr>
              <a:defRPr sz="1000">
                <a:solidFill>
                  <a:schemeClr val="tx1"/>
                </a:solidFill>
              </a:defRPr>
            </a:lvl1pPr>
          </a:lstStyle>
          <a:p>
            <a:r>
              <a:rPr lang="en-US" smtClean="0"/>
              <a:t>© 2015 Pearson Education, Inc.</a:t>
            </a:r>
            <a:endParaRPr lang="en-US" dirty="0"/>
          </a:p>
        </p:txBody>
      </p:sp>
    </p:spTree>
    <p:extLst>
      <p:ext uri="{BB962C8B-B14F-4D97-AF65-F5344CB8AC3E}">
        <p14:creationId xmlns:p14="http://schemas.microsoft.com/office/powerpoint/2010/main" val="37343953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586" y="192817"/>
            <a:ext cx="8807958" cy="1325563"/>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6586" y="1539589"/>
            <a:ext cx="8807958" cy="4351338"/>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B367AA-73AA-4039-A605-D0E97ED18A08}" type="slidenum">
              <a:rPr lang="en-US" smtClean="0"/>
              <a:t>‹#›</a:t>
            </a:fld>
            <a:endParaRPr lang="en-US"/>
          </a:p>
        </p:txBody>
      </p:sp>
      <p:sp>
        <p:nvSpPr>
          <p:cNvPr id="7" name="Date Placeholder 3"/>
          <p:cNvSpPr>
            <a:spLocks noGrp="1"/>
          </p:cNvSpPr>
          <p:nvPr>
            <p:ph type="dt" sz="half" idx="2"/>
          </p:nvPr>
        </p:nvSpPr>
        <p:spPr>
          <a:xfrm>
            <a:off x="-5202" y="6484208"/>
            <a:ext cx="2469013" cy="365125"/>
          </a:xfrm>
          <a:prstGeom prst="rect">
            <a:avLst/>
          </a:prstGeom>
        </p:spPr>
        <p:txBody>
          <a:bodyPr anchor="ctr" anchorCtr="0"/>
          <a:lstStyle>
            <a:lvl1pPr>
              <a:defRPr sz="1000">
                <a:solidFill>
                  <a:schemeClr val="tx1"/>
                </a:solidFill>
              </a:defRPr>
            </a:lvl1pPr>
          </a:lstStyle>
          <a:p>
            <a:r>
              <a:rPr lang="en-US" smtClean="0"/>
              <a:t>© 2015 Pearson Education, Inc.</a:t>
            </a:r>
            <a:endParaRPr lang="en-US" dirty="0"/>
          </a:p>
        </p:txBody>
      </p:sp>
    </p:spTree>
    <p:extLst>
      <p:ext uri="{BB962C8B-B14F-4D97-AF65-F5344CB8AC3E}">
        <p14:creationId xmlns:p14="http://schemas.microsoft.com/office/powerpoint/2010/main" val="124920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Lst>
  <p:hf sldNum="0" hdr="0" ftr="0"/>
  <p:txStyles>
    <p:titleStyle>
      <a:lvl1pPr algn="l" defTabSz="914400" rtl="0" eaLnBrk="1" latinLnBrk="0" hangingPunct="1">
        <a:lnSpc>
          <a:spcPct val="90000"/>
        </a:lnSpc>
        <a:spcBef>
          <a:spcPct val="0"/>
        </a:spcBef>
        <a:buNone/>
        <a:defRPr sz="3000" b="1" kern="1200">
          <a:solidFill>
            <a:srgbClr val="BA3430"/>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png"/><Relationship Id="rId5" Type="http://schemas.openxmlformats.org/officeDocument/2006/relationships/oleObject" Target="../embeddings/oleObject5.bin"/><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png"/><Relationship Id="rId5" Type="http://schemas.openxmlformats.org/officeDocument/2006/relationships/oleObject" Target="../embeddings/oleObject6.bin"/><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png"/><Relationship Id="rId5" Type="http://schemas.openxmlformats.org/officeDocument/2006/relationships/oleObject" Target="../embeddings/oleObject7.bin"/><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image" Target="../media/image12.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png"/><Relationship Id="rId5" Type="http://schemas.openxmlformats.org/officeDocument/2006/relationships/oleObject" Target="../embeddings/oleObject9.bin"/><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png"/><Relationship Id="rId5" Type="http://schemas.openxmlformats.org/officeDocument/2006/relationships/oleObject" Target="../embeddings/oleObject10.bin"/><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png"/><Relationship Id="rId5" Type="http://schemas.openxmlformats.org/officeDocument/2006/relationships/oleObject" Target="../embeddings/oleObject11.bin"/><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png"/><Relationship Id="rId5" Type="http://schemas.openxmlformats.org/officeDocument/2006/relationships/oleObject" Target="../embeddings/oleObject12.bin"/><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4.png"/><Relationship Id="rId4"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jp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png"/><Relationship Id="rId5" Type="http://schemas.openxmlformats.org/officeDocument/2006/relationships/oleObject" Target="../embeddings/oleObject14.bin"/><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654080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QuickCheck</a:t>
            </a:r>
            <a:r>
              <a:rPr lang="en-US" dirty="0" smtClean="0"/>
              <a:t> 2.8</a:t>
            </a:r>
            <a:endParaRPr lang="en-US" dirty="0"/>
          </a:p>
        </p:txBody>
      </p:sp>
      <p:sp>
        <p:nvSpPr>
          <p:cNvPr id="243714" name="Rectangle 2"/>
          <p:cNvSpPr>
            <a:spLocks noGrp="1" noChangeArrowheads="1"/>
          </p:cNvSpPr>
          <p:nvPr>
            <p:ph idx="1"/>
          </p:nvPr>
        </p:nvSpPr>
        <p:spPr/>
        <p:txBody>
          <a:bodyPr/>
          <a:lstStyle/>
          <a:p>
            <a:r>
              <a:rPr lang="en-US" altLang="en-US" dirty="0" smtClean="0"/>
              <a:t>Here is a position graph </a:t>
            </a:r>
            <a:br>
              <a:rPr lang="en-US" altLang="en-US" dirty="0" smtClean="0"/>
            </a:br>
            <a:r>
              <a:rPr lang="en-US" altLang="en-US" dirty="0" smtClean="0"/>
              <a:t>of an object:</a:t>
            </a:r>
          </a:p>
          <a:p>
            <a:endParaRPr lang="en-US" altLang="en-US" dirty="0" smtClean="0"/>
          </a:p>
          <a:p>
            <a:r>
              <a:rPr lang="en-US" altLang="en-US" dirty="0" smtClean="0"/>
              <a:t>At </a:t>
            </a:r>
            <a:r>
              <a:rPr lang="en-US" altLang="en-US" i="1" dirty="0" smtClean="0"/>
              <a:t>t</a:t>
            </a:r>
            <a:r>
              <a:rPr lang="en-US" altLang="en-US" dirty="0" smtClean="0"/>
              <a:t> = 1.5 s, the object’s </a:t>
            </a:r>
            <a:br>
              <a:rPr lang="en-US" altLang="en-US" dirty="0" smtClean="0"/>
            </a:br>
            <a:r>
              <a:rPr lang="en-US" altLang="en-US" dirty="0" smtClean="0"/>
              <a:t>velocity is</a:t>
            </a:r>
          </a:p>
          <a:p>
            <a:endParaRPr lang="en-US" altLang="en-US" dirty="0" smtClean="0"/>
          </a:p>
          <a:p>
            <a:pPr lvl="1"/>
            <a:r>
              <a:rPr lang="en-US" altLang="en-US" dirty="0" smtClean="0"/>
              <a:t>40 m/s</a:t>
            </a:r>
          </a:p>
          <a:p>
            <a:pPr lvl="1"/>
            <a:r>
              <a:rPr lang="en-US" altLang="en-US" dirty="0" smtClean="0"/>
              <a:t>20 m/s</a:t>
            </a:r>
          </a:p>
          <a:p>
            <a:pPr lvl="1"/>
            <a:r>
              <a:rPr lang="en-US" altLang="en-US" dirty="0" smtClean="0"/>
              <a:t>10 m/s</a:t>
            </a:r>
          </a:p>
          <a:p>
            <a:pPr lvl="1"/>
            <a:r>
              <a:rPr lang="en-US" altLang="en-US" dirty="0" smtClean="0"/>
              <a:t>–10 m/s</a:t>
            </a:r>
          </a:p>
          <a:p>
            <a:pPr lvl="1"/>
            <a:r>
              <a:rPr lang="en-US" altLang="en-US" dirty="0" smtClean="0"/>
              <a:t>None of the above</a:t>
            </a:r>
          </a:p>
        </p:txBody>
      </p:sp>
      <p:sp>
        <p:nvSpPr>
          <p:cNvPr id="2" name="Date Placeholder 1"/>
          <p:cNvSpPr>
            <a:spLocks noGrp="1"/>
          </p:cNvSpPr>
          <p:nvPr>
            <p:ph type="dt" sz="half" idx="10"/>
          </p:nvPr>
        </p:nvSpPr>
        <p:spPr/>
        <p:txBody>
          <a:bodyPr/>
          <a:lstStyle/>
          <a:p>
            <a:r>
              <a:rPr lang="en-US" smtClean="0"/>
              <a:t>© 2015 Pearson Education, Inc.</a:t>
            </a:r>
            <a:endParaRPr lang="en-US" dirty="0"/>
          </a:p>
        </p:txBody>
      </p:sp>
      <p:pic>
        <p:nvPicPr>
          <p:cNvPr id="243717" name="Picture 62" descr="02_FigureP13"/>
          <p:cNvPicPr>
            <a:picLocks noChangeAspect="1" noChangeArrowheads="1"/>
          </p:cNvPicPr>
          <p:nvPr/>
        </p:nvPicPr>
        <p:blipFill>
          <a:blip r:embed="rId3">
            <a:extLst>
              <a:ext uri="{28A0092B-C50C-407E-A947-70E740481C1C}">
                <a14:useLocalDpi xmlns:a14="http://schemas.microsoft.com/office/drawing/2010/main" val="0"/>
              </a:ext>
            </a:extLst>
          </a:blip>
          <a:srcRect b="3651"/>
          <a:stretch>
            <a:fillRect/>
          </a:stretch>
        </p:blipFill>
        <p:spPr bwMode="auto">
          <a:xfrm>
            <a:off x="4495800" y="1219200"/>
            <a:ext cx="411480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596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QuickCheck</a:t>
            </a:r>
            <a:r>
              <a:rPr lang="en-US" dirty="0" smtClean="0"/>
              <a:t> 2.8</a:t>
            </a:r>
            <a:endParaRPr lang="en-US" dirty="0"/>
          </a:p>
        </p:txBody>
      </p:sp>
      <p:sp>
        <p:nvSpPr>
          <p:cNvPr id="243714" name="Rectangle 2"/>
          <p:cNvSpPr>
            <a:spLocks noGrp="1" noChangeArrowheads="1"/>
          </p:cNvSpPr>
          <p:nvPr>
            <p:ph idx="1"/>
          </p:nvPr>
        </p:nvSpPr>
        <p:spPr/>
        <p:txBody>
          <a:bodyPr/>
          <a:lstStyle/>
          <a:p>
            <a:r>
              <a:rPr lang="en-US" altLang="en-US" dirty="0" smtClean="0"/>
              <a:t>Here is a position graph </a:t>
            </a:r>
            <a:br>
              <a:rPr lang="en-US" altLang="en-US" dirty="0" smtClean="0"/>
            </a:br>
            <a:r>
              <a:rPr lang="en-US" altLang="en-US" dirty="0" smtClean="0"/>
              <a:t>of an object:</a:t>
            </a:r>
          </a:p>
          <a:p>
            <a:endParaRPr lang="en-US" altLang="en-US" dirty="0" smtClean="0"/>
          </a:p>
          <a:p>
            <a:r>
              <a:rPr lang="en-US" altLang="en-US" dirty="0" smtClean="0"/>
              <a:t>At </a:t>
            </a:r>
            <a:r>
              <a:rPr lang="en-US" altLang="en-US" i="1" dirty="0" smtClean="0"/>
              <a:t>t</a:t>
            </a:r>
            <a:r>
              <a:rPr lang="en-US" altLang="en-US" dirty="0" smtClean="0"/>
              <a:t> = 1.5 s, the object’s </a:t>
            </a:r>
            <a:br>
              <a:rPr lang="en-US" altLang="en-US" dirty="0" smtClean="0"/>
            </a:br>
            <a:r>
              <a:rPr lang="en-US" altLang="en-US" dirty="0" smtClean="0"/>
              <a:t>velocity is</a:t>
            </a:r>
          </a:p>
          <a:p>
            <a:endParaRPr lang="en-US" altLang="en-US" dirty="0" smtClean="0"/>
          </a:p>
          <a:p>
            <a:pPr lvl="1"/>
            <a:r>
              <a:rPr lang="en-US" altLang="en-US" dirty="0" smtClean="0"/>
              <a:t>40 m/s</a:t>
            </a:r>
          </a:p>
          <a:p>
            <a:pPr lvl="1"/>
            <a:r>
              <a:rPr lang="en-US" altLang="en-US" dirty="0" smtClean="0">
                <a:solidFill>
                  <a:srgbClr val="BA3430"/>
                </a:solidFill>
              </a:rPr>
              <a:t>20 m/s</a:t>
            </a:r>
          </a:p>
          <a:p>
            <a:pPr lvl="1"/>
            <a:r>
              <a:rPr lang="en-US" altLang="en-US" dirty="0" smtClean="0"/>
              <a:t>10 m/s</a:t>
            </a:r>
          </a:p>
          <a:p>
            <a:pPr lvl="1"/>
            <a:r>
              <a:rPr lang="en-US" altLang="en-US" dirty="0" smtClean="0"/>
              <a:t>–10 m/s</a:t>
            </a:r>
          </a:p>
          <a:p>
            <a:pPr lvl="1"/>
            <a:r>
              <a:rPr lang="en-US" altLang="en-US" dirty="0" smtClean="0"/>
              <a:t>None of the above</a:t>
            </a:r>
          </a:p>
        </p:txBody>
      </p:sp>
      <p:sp>
        <p:nvSpPr>
          <p:cNvPr id="2" name="Date Placeholder 1"/>
          <p:cNvSpPr>
            <a:spLocks noGrp="1"/>
          </p:cNvSpPr>
          <p:nvPr>
            <p:ph type="dt" sz="half" idx="10"/>
          </p:nvPr>
        </p:nvSpPr>
        <p:spPr/>
        <p:txBody>
          <a:bodyPr/>
          <a:lstStyle/>
          <a:p>
            <a:r>
              <a:rPr lang="en-US" smtClean="0"/>
              <a:t>© 2015 Pearson Education, Inc.</a:t>
            </a:r>
            <a:endParaRPr lang="en-US" dirty="0"/>
          </a:p>
        </p:txBody>
      </p:sp>
      <p:pic>
        <p:nvPicPr>
          <p:cNvPr id="243717" name="Picture 62" descr="02_FigureP13"/>
          <p:cNvPicPr>
            <a:picLocks noChangeAspect="1" noChangeArrowheads="1"/>
          </p:cNvPicPr>
          <p:nvPr/>
        </p:nvPicPr>
        <p:blipFill>
          <a:blip r:embed="rId4">
            <a:extLst>
              <a:ext uri="{28A0092B-C50C-407E-A947-70E740481C1C}">
                <a14:useLocalDpi xmlns:a14="http://schemas.microsoft.com/office/drawing/2010/main" val="0"/>
              </a:ext>
            </a:extLst>
          </a:blip>
          <a:srcRect b="3651"/>
          <a:stretch>
            <a:fillRect/>
          </a:stretch>
        </p:blipFill>
        <p:spPr bwMode="auto">
          <a:xfrm>
            <a:off x="4495800" y="1219200"/>
            <a:ext cx="411480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p:cNvGraphicFramePr>
            <a:graphicFrameLocks noChangeAspect="1"/>
          </p:cNvGraphicFramePr>
          <p:nvPr/>
        </p:nvGraphicFramePr>
        <p:xfrm>
          <a:off x="131763" y="4530725"/>
          <a:ext cx="363537" cy="333375"/>
        </p:xfrm>
        <a:graphic>
          <a:graphicData uri="http://schemas.openxmlformats.org/presentationml/2006/ole">
            <mc:AlternateContent xmlns:mc="http://schemas.openxmlformats.org/markup-compatibility/2006">
              <mc:Choice xmlns:v="urn:schemas-microsoft-com:vml" Requires="v">
                <p:oleObj spid="_x0000_s32784" name="Photo Editor Photo" r:id="rId5" imgW="476316" imgH="438095" progId="MSPhotoEd.3">
                  <p:embed/>
                </p:oleObj>
              </mc:Choice>
              <mc:Fallback>
                <p:oleObj name="Photo Editor Photo" r:id="rId5" imgW="476316" imgH="43809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763" y="4530725"/>
                        <a:ext cx="363537"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24469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t>QuickCheck</a:t>
            </a:r>
            <a:r>
              <a:rPr lang="en-US" dirty="0"/>
              <a:t> </a:t>
            </a:r>
            <a:r>
              <a:rPr lang="en-US" dirty="0" smtClean="0"/>
              <a:t>2.11</a:t>
            </a:r>
            <a:endParaRPr lang="en-US" dirty="0"/>
          </a:p>
        </p:txBody>
      </p:sp>
      <p:sp>
        <p:nvSpPr>
          <p:cNvPr id="256002" name="Rectangle 2"/>
          <p:cNvSpPr>
            <a:spLocks noGrp="1" noChangeArrowheads="1"/>
          </p:cNvSpPr>
          <p:nvPr>
            <p:ph idx="1"/>
          </p:nvPr>
        </p:nvSpPr>
        <p:spPr/>
        <p:txBody>
          <a:bodyPr/>
          <a:lstStyle/>
          <a:p>
            <a:r>
              <a:rPr lang="en-US" altLang="en-US" dirty="0" smtClean="0"/>
              <a:t>Here is the velocity graph of an object that is at the origin </a:t>
            </a:r>
            <a:br>
              <a:rPr lang="en-US" altLang="en-US" dirty="0" smtClean="0"/>
            </a:br>
            <a:r>
              <a:rPr lang="en-US" altLang="en-US" dirty="0" smtClean="0"/>
              <a:t>(</a:t>
            </a:r>
            <a:r>
              <a:rPr lang="en-US" altLang="en-US" i="1" dirty="0" smtClean="0"/>
              <a:t>x</a:t>
            </a:r>
            <a:r>
              <a:rPr lang="en-US" altLang="en-US" dirty="0" smtClean="0"/>
              <a:t> </a:t>
            </a:r>
            <a:r>
              <a:rPr lang="en-US" altLang="en-US" dirty="0" smtClean="0">
                <a:sym typeface="Symbol" pitchFamily="84" charset="2"/>
              </a:rPr>
              <a:t></a:t>
            </a:r>
            <a:r>
              <a:rPr lang="en-US" altLang="en-US" dirty="0" smtClean="0"/>
              <a:t> 0 m) at </a:t>
            </a:r>
            <a:r>
              <a:rPr lang="en-US" altLang="en-US" i="1" dirty="0" smtClean="0"/>
              <a:t>t</a:t>
            </a:r>
            <a:r>
              <a:rPr lang="en-US" altLang="en-US" dirty="0" smtClean="0"/>
              <a:t> </a:t>
            </a:r>
            <a:r>
              <a:rPr lang="en-US" altLang="en-US" dirty="0" smtClean="0">
                <a:sym typeface="Symbol" pitchFamily="84" charset="2"/>
              </a:rPr>
              <a:t></a:t>
            </a:r>
            <a:r>
              <a:rPr lang="en-US" altLang="en-US" dirty="0" smtClean="0"/>
              <a:t> 0 s.</a:t>
            </a:r>
          </a:p>
          <a:p>
            <a:endParaRPr lang="en-US" altLang="en-US" dirty="0" smtClean="0"/>
          </a:p>
          <a:p>
            <a:r>
              <a:rPr lang="en-US" altLang="en-US" dirty="0" smtClean="0"/>
              <a:t>At </a:t>
            </a:r>
            <a:r>
              <a:rPr lang="en-US" altLang="en-US" i="1" dirty="0" smtClean="0"/>
              <a:t>t</a:t>
            </a:r>
            <a:r>
              <a:rPr lang="en-US" altLang="en-US" dirty="0" smtClean="0"/>
              <a:t> </a:t>
            </a:r>
            <a:r>
              <a:rPr lang="en-US" altLang="en-US" dirty="0" smtClean="0">
                <a:sym typeface="Symbol" pitchFamily="84" charset="2"/>
              </a:rPr>
              <a:t></a:t>
            </a:r>
            <a:r>
              <a:rPr lang="en-US" altLang="en-US" dirty="0" smtClean="0"/>
              <a:t> 4.0 s, the object’s </a:t>
            </a:r>
            <a:br>
              <a:rPr lang="en-US" altLang="en-US" dirty="0" smtClean="0"/>
            </a:br>
            <a:r>
              <a:rPr lang="en-US" altLang="en-US" dirty="0" smtClean="0"/>
              <a:t>position is</a:t>
            </a:r>
          </a:p>
          <a:p>
            <a:endParaRPr lang="en-US" altLang="en-US" dirty="0" smtClean="0"/>
          </a:p>
          <a:p>
            <a:pPr lvl="1"/>
            <a:r>
              <a:rPr lang="en-US" altLang="en-US" dirty="0" smtClean="0"/>
              <a:t>20 m</a:t>
            </a:r>
          </a:p>
          <a:p>
            <a:pPr lvl="1"/>
            <a:r>
              <a:rPr lang="en-US" altLang="en-US" dirty="0" smtClean="0"/>
              <a:t>16 m</a:t>
            </a:r>
          </a:p>
          <a:p>
            <a:pPr lvl="1"/>
            <a:r>
              <a:rPr lang="en-US" altLang="en-US" dirty="0" smtClean="0"/>
              <a:t>12 m</a:t>
            </a:r>
          </a:p>
          <a:p>
            <a:pPr lvl="1"/>
            <a:r>
              <a:rPr lang="en-US" altLang="en-US" dirty="0" smtClean="0"/>
              <a:t>8 m</a:t>
            </a:r>
          </a:p>
          <a:p>
            <a:pPr lvl="1"/>
            <a:r>
              <a:rPr lang="en-US" altLang="en-US" dirty="0" smtClean="0"/>
              <a:t>4 m</a:t>
            </a:r>
          </a:p>
        </p:txBody>
      </p:sp>
      <p:sp>
        <p:nvSpPr>
          <p:cNvPr id="2" name="Date Placeholder 1"/>
          <p:cNvSpPr>
            <a:spLocks noGrp="1"/>
          </p:cNvSpPr>
          <p:nvPr>
            <p:ph type="dt" sz="half" idx="10"/>
          </p:nvPr>
        </p:nvSpPr>
        <p:spPr/>
        <p:txBody>
          <a:bodyPr/>
          <a:lstStyle/>
          <a:p>
            <a:r>
              <a:rPr lang="en-US" smtClean="0"/>
              <a:t>© 2015 Pearson Education, Inc.</a:t>
            </a:r>
            <a:endParaRPr lang="en-US" dirty="0"/>
          </a:p>
        </p:txBody>
      </p:sp>
      <p:pic>
        <p:nvPicPr>
          <p:cNvPr id="256005" name="Picture 8" descr="EX02_12_Figure"/>
          <p:cNvPicPr>
            <a:picLocks noChangeAspect="1" noChangeArrowheads="1"/>
          </p:cNvPicPr>
          <p:nvPr/>
        </p:nvPicPr>
        <p:blipFill>
          <a:blip r:embed="rId3">
            <a:extLst>
              <a:ext uri="{28A0092B-C50C-407E-A947-70E740481C1C}">
                <a14:useLocalDpi xmlns:a14="http://schemas.microsoft.com/office/drawing/2010/main" val="0"/>
              </a:ext>
            </a:extLst>
          </a:blip>
          <a:srcRect b="4971"/>
          <a:stretch>
            <a:fillRect/>
          </a:stretch>
        </p:blipFill>
        <p:spPr bwMode="auto">
          <a:xfrm>
            <a:off x="4271913" y="2119487"/>
            <a:ext cx="44196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3659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t>QuickCheck</a:t>
            </a:r>
            <a:r>
              <a:rPr lang="en-US" dirty="0"/>
              <a:t> </a:t>
            </a:r>
            <a:r>
              <a:rPr lang="en-US" dirty="0" smtClean="0"/>
              <a:t>2.11</a:t>
            </a:r>
            <a:endParaRPr lang="en-US" dirty="0"/>
          </a:p>
        </p:txBody>
      </p:sp>
      <p:sp>
        <p:nvSpPr>
          <p:cNvPr id="256002" name="Rectangle 2"/>
          <p:cNvSpPr>
            <a:spLocks noGrp="1" noChangeArrowheads="1"/>
          </p:cNvSpPr>
          <p:nvPr>
            <p:ph idx="1"/>
          </p:nvPr>
        </p:nvSpPr>
        <p:spPr/>
        <p:txBody>
          <a:bodyPr/>
          <a:lstStyle/>
          <a:p>
            <a:r>
              <a:rPr lang="en-US" altLang="en-US" dirty="0" smtClean="0"/>
              <a:t>Here is the velocity graph of an object that is at the origin </a:t>
            </a:r>
            <a:br>
              <a:rPr lang="en-US" altLang="en-US" dirty="0" smtClean="0"/>
            </a:br>
            <a:r>
              <a:rPr lang="en-US" altLang="en-US" dirty="0" smtClean="0"/>
              <a:t>(</a:t>
            </a:r>
            <a:r>
              <a:rPr lang="en-US" altLang="en-US" i="1" dirty="0" smtClean="0"/>
              <a:t>x</a:t>
            </a:r>
            <a:r>
              <a:rPr lang="en-US" altLang="en-US" dirty="0" smtClean="0"/>
              <a:t> </a:t>
            </a:r>
            <a:r>
              <a:rPr lang="en-US" altLang="en-US" dirty="0" smtClean="0">
                <a:sym typeface="Symbol" pitchFamily="84" charset="2"/>
              </a:rPr>
              <a:t></a:t>
            </a:r>
            <a:r>
              <a:rPr lang="en-US" altLang="en-US" dirty="0" smtClean="0"/>
              <a:t> 0 m) at </a:t>
            </a:r>
            <a:r>
              <a:rPr lang="en-US" altLang="en-US" i="1" dirty="0" smtClean="0"/>
              <a:t>t</a:t>
            </a:r>
            <a:r>
              <a:rPr lang="en-US" altLang="en-US" dirty="0" smtClean="0"/>
              <a:t> </a:t>
            </a:r>
            <a:r>
              <a:rPr lang="en-US" altLang="en-US" dirty="0" smtClean="0">
                <a:sym typeface="Symbol" pitchFamily="84" charset="2"/>
              </a:rPr>
              <a:t></a:t>
            </a:r>
            <a:r>
              <a:rPr lang="en-US" altLang="en-US" dirty="0" smtClean="0"/>
              <a:t> 0 s.</a:t>
            </a:r>
          </a:p>
          <a:p>
            <a:endParaRPr lang="en-US" altLang="en-US" dirty="0" smtClean="0"/>
          </a:p>
          <a:p>
            <a:r>
              <a:rPr lang="en-US" altLang="en-US" dirty="0" smtClean="0"/>
              <a:t>At </a:t>
            </a:r>
            <a:r>
              <a:rPr lang="en-US" altLang="en-US" i="1" dirty="0" smtClean="0"/>
              <a:t>t</a:t>
            </a:r>
            <a:r>
              <a:rPr lang="en-US" altLang="en-US" dirty="0" smtClean="0"/>
              <a:t> </a:t>
            </a:r>
            <a:r>
              <a:rPr lang="en-US" altLang="en-US" dirty="0" smtClean="0">
                <a:sym typeface="Symbol" pitchFamily="84" charset="2"/>
              </a:rPr>
              <a:t></a:t>
            </a:r>
            <a:r>
              <a:rPr lang="en-US" altLang="en-US" dirty="0" smtClean="0"/>
              <a:t> 4.0 s, the object’s </a:t>
            </a:r>
            <a:br>
              <a:rPr lang="en-US" altLang="en-US" dirty="0" smtClean="0"/>
            </a:br>
            <a:r>
              <a:rPr lang="en-US" altLang="en-US" dirty="0" smtClean="0"/>
              <a:t>position is</a:t>
            </a:r>
          </a:p>
          <a:p>
            <a:endParaRPr lang="en-US" altLang="en-US" dirty="0" smtClean="0"/>
          </a:p>
          <a:p>
            <a:pPr lvl="1"/>
            <a:r>
              <a:rPr lang="en-US" altLang="en-US" dirty="0" smtClean="0"/>
              <a:t>20 m</a:t>
            </a:r>
          </a:p>
          <a:p>
            <a:pPr lvl="1"/>
            <a:r>
              <a:rPr lang="en-US" altLang="en-US" dirty="0" smtClean="0"/>
              <a:t>16 m</a:t>
            </a:r>
          </a:p>
          <a:p>
            <a:pPr lvl="1"/>
            <a:r>
              <a:rPr lang="en-US" altLang="en-US" dirty="0" smtClean="0">
                <a:solidFill>
                  <a:srgbClr val="BA3430"/>
                </a:solidFill>
              </a:rPr>
              <a:t>12 m</a:t>
            </a:r>
          </a:p>
          <a:p>
            <a:pPr lvl="1"/>
            <a:r>
              <a:rPr lang="en-US" altLang="en-US" dirty="0" smtClean="0"/>
              <a:t>8 m</a:t>
            </a:r>
          </a:p>
          <a:p>
            <a:pPr lvl="1"/>
            <a:r>
              <a:rPr lang="en-US" altLang="en-US" dirty="0" smtClean="0"/>
              <a:t>4 m</a:t>
            </a:r>
          </a:p>
        </p:txBody>
      </p:sp>
      <p:sp>
        <p:nvSpPr>
          <p:cNvPr id="2" name="Date Placeholder 1"/>
          <p:cNvSpPr>
            <a:spLocks noGrp="1"/>
          </p:cNvSpPr>
          <p:nvPr>
            <p:ph type="dt" sz="half" idx="10"/>
          </p:nvPr>
        </p:nvSpPr>
        <p:spPr/>
        <p:txBody>
          <a:bodyPr/>
          <a:lstStyle/>
          <a:p>
            <a:r>
              <a:rPr lang="en-US" smtClean="0"/>
              <a:t>© 2015 Pearson Education, Inc.</a:t>
            </a:r>
            <a:endParaRPr lang="en-US" dirty="0"/>
          </a:p>
        </p:txBody>
      </p:sp>
      <p:pic>
        <p:nvPicPr>
          <p:cNvPr id="256005" name="Picture 8" descr="EX02_12_Figure"/>
          <p:cNvPicPr>
            <a:picLocks noChangeAspect="1" noChangeArrowheads="1"/>
          </p:cNvPicPr>
          <p:nvPr/>
        </p:nvPicPr>
        <p:blipFill>
          <a:blip r:embed="rId4">
            <a:extLst>
              <a:ext uri="{28A0092B-C50C-407E-A947-70E740481C1C}">
                <a14:useLocalDpi xmlns:a14="http://schemas.microsoft.com/office/drawing/2010/main" val="0"/>
              </a:ext>
            </a:extLst>
          </a:blip>
          <a:srcRect b="4971"/>
          <a:stretch>
            <a:fillRect/>
          </a:stretch>
        </p:blipFill>
        <p:spPr bwMode="auto">
          <a:xfrm>
            <a:off x="4271913" y="2119487"/>
            <a:ext cx="44196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p:cNvSpPr>
          <p:nvPr/>
        </p:nvSpPr>
        <p:spPr bwMode="auto">
          <a:xfrm>
            <a:off x="2048072" y="4885327"/>
            <a:ext cx="4321183"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296" tIns="41148" rIns="82296" bIns="41148">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2200" dirty="0">
                <a:solidFill>
                  <a:srgbClr val="BA3430"/>
                </a:solidFill>
                <a:effectLst/>
                <a:latin typeface="Times New Roman" panose="02020603050405020304" pitchFamily="18" charset="0"/>
                <a:cs typeface="Times New Roman" panose="02020603050405020304" pitchFamily="18" charset="0"/>
              </a:rPr>
              <a:t>Displacement </a:t>
            </a:r>
            <a:r>
              <a:rPr lang="en-US" altLang="en-US" dirty="0">
                <a:solidFill>
                  <a:srgbClr val="BA3430"/>
                </a:solidFill>
                <a:effectLst/>
                <a:latin typeface="Times New Roman" panose="02020603050405020304" pitchFamily="18" charset="0"/>
                <a:cs typeface="Times New Roman" panose="02020603050405020304" pitchFamily="18" charset="0"/>
                <a:sym typeface="Symbol" pitchFamily="84" charset="2"/>
              </a:rPr>
              <a:t></a:t>
            </a:r>
            <a:r>
              <a:rPr lang="en-US" altLang="en-US" sz="2200" dirty="0">
                <a:solidFill>
                  <a:srgbClr val="BA3430"/>
                </a:solidFill>
                <a:effectLst/>
                <a:latin typeface="Times New Roman" panose="02020603050405020304" pitchFamily="18" charset="0"/>
                <a:cs typeface="Times New Roman" panose="02020603050405020304" pitchFamily="18" charset="0"/>
              </a:rPr>
              <a:t> area under the curve</a:t>
            </a:r>
          </a:p>
        </p:txBody>
      </p:sp>
      <p:graphicFrame>
        <p:nvGraphicFramePr>
          <p:cNvPr id="8" name="Object 7"/>
          <p:cNvGraphicFramePr>
            <a:graphicFrameLocks noChangeAspect="1"/>
          </p:cNvGraphicFramePr>
          <p:nvPr>
            <p:extLst>
              <p:ext uri="{D42A27DB-BD31-4B8C-83A1-F6EECF244321}">
                <p14:modId xmlns:p14="http://schemas.microsoft.com/office/powerpoint/2010/main" val="4252377557"/>
              </p:ext>
            </p:extLst>
          </p:nvPr>
        </p:nvGraphicFramePr>
        <p:xfrm>
          <a:off x="131763" y="4885327"/>
          <a:ext cx="363537" cy="333375"/>
        </p:xfrm>
        <a:graphic>
          <a:graphicData uri="http://schemas.openxmlformats.org/presentationml/2006/ole">
            <mc:AlternateContent xmlns:mc="http://schemas.openxmlformats.org/markup-compatibility/2006">
              <mc:Choice xmlns:v="urn:schemas-microsoft-com:vml" Requires="v">
                <p:oleObj spid="_x0000_s35855" name="Photo Editor Photo" r:id="rId5" imgW="476316" imgH="438095" progId="MSPhotoEd.3">
                  <p:embed/>
                </p:oleObj>
              </mc:Choice>
              <mc:Fallback>
                <p:oleObj name="Photo Editor Photo" r:id="rId5" imgW="476316" imgH="43809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763" y="4885327"/>
                        <a:ext cx="363537"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00106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QuickCheck 2.13</a:t>
            </a:r>
            <a:endParaRPr lang="en-US" dirty="0"/>
          </a:p>
        </p:txBody>
      </p:sp>
      <p:sp>
        <p:nvSpPr>
          <p:cNvPr id="3" name="Content Placeholder 2"/>
          <p:cNvSpPr>
            <a:spLocks noGrp="1"/>
          </p:cNvSpPr>
          <p:nvPr>
            <p:ph idx="1"/>
          </p:nvPr>
        </p:nvSpPr>
        <p:spPr/>
        <p:txBody>
          <a:bodyPr/>
          <a:lstStyle/>
          <a:p>
            <a:r>
              <a:rPr lang="en-US" sz="2600" dirty="0" smtClean="0"/>
              <a:t>A car moves along a straight stretch of road. The following graph shows the car’s position as a function of time:</a:t>
            </a:r>
          </a:p>
          <a:p>
            <a:endParaRPr lang="en-US" sz="2600" dirty="0" smtClean="0"/>
          </a:p>
          <a:p>
            <a:endParaRPr lang="en-US" sz="2600" dirty="0" smtClean="0"/>
          </a:p>
          <a:p>
            <a:endParaRPr lang="en-US" sz="2600" dirty="0" smtClean="0"/>
          </a:p>
          <a:p>
            <a:endParaRPr lang="en-US" sz="2600" dirty="0" smtClean="0"/>
          </a:p>
          <a:p>
            <a:r>
              <a:rPr lang="en-US" sz="2600" dirty="0" smtClean="0"/>
              <a:t>At what point (or points) do the following conditions apply?</a:t>
            </a:r>
          </a:p>
          <a:p>
            <a:endParaRPr lang="en-US" sz="600" dirty="0" smtClean="0"/>
          </a:p>
          <a:p>
            <a:pPr marL="687388" lvl="1" indent="-230188">
              <a:buFont typeface="Arial" panose="020B0604020202020204" pitchFamily="34" charset="0"/>
              <a:buChar char="•"/>
            </a:pPr>
            <a:r>
              <a:rPr lang="en-US" dirty="0" smtClean="0"/>
              <a:t>The displacement is zero.</a:t>
            </a:r>
          </a:p>
          <a:p>
            <a:pPr marL="687388" lvl="1" indent="-230188">
              <a:buFont typeface="Arial" panose="020B0604020202020204" pitchFamily="34" charset="0"/>
              <a:buChar char="•"/>
            </a:pPr>
            <a:r>
              <a:rPr lang="en-US" dirty="0" smtClean="0"/>
              <a:t>The speed is zero.</a:t>
            </a:r>
          </a:p>
          <a:p>
            <a:pPr marL="687388" lvl="1" indent="-230188">
              <a:buFont typeface="Arial" panose="020B0604020202020204" pitchFamily="34" charset="0"/>
              <a:buChar char="•"/>
            </a:pPr>
            <a:r>
              <a:rPr lang="en-US" dirty="0" smtClean="0"/>
              <a:t>The speed is increasing.</a:t>
            </a:r>
          </a:p>
          <a:p>
            <a:pPr marL="687388" lvl="1" indent="-230188">
              <a:buFont typeface="Arial" panose="020B0604020202020204" pitchFamily="34" charset="0"/>
              <a:buChar char="•"/>
            </a:pPr>
            <a:r>
              <a:rPr lang="en-US" dirty="0" smtClean="0"/>
              <a:t>The speed is decreasing.</a:t>
            </a:r>
          </a:p>
          <a:p>
            <a:endParaRPr lang="en-US" dirty="0"/>
          </a:p>
        </p:txBody>
      </p:sp>
      <p:sp>
        <p:nvSpPr>
          <p:cNvPr id="4" name="Date Placeholder 3"/>
          <p:cNvSpPr>
            <a:spLocks noGrp="1"/>
          </p:cNvSpPr>
          <p:nvPr>
            <p:ph type="dt" sz="half" idx="10"/>
          </p:nvPr>
        </p:nvSpPr>
        <p:spPr/>
        <p:txBody>
          <a:bodyPr/>
          <a:lstStyle/>
          <a:p>
            <a:r>
              <a:rPr lang="en-US" smtClean="0"/>
              <a:t>© 2015 Pearson Education, Inc.</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5431" y="2148997"/>
            <a:ext cx="3414232" cy="1982457"/>
          </a:xfrm>
          <a:prstGeom prst="rect">
            <a:avLst/>
          </a:prstGeom>
        </p:spPr>
      </p:pic>
    </p:spTree>
    <p:extLst>
      <p:ext uri="{BB962C8B-B14F-4D97-AF65-F5344CB8AC3E}">
        <p14:creationId xmlns:p14="http://schemas.microsoft.com/office/powerpoint/2010/main" val="2148275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QuickCheck 2.13</a:t>
            </a:r>
            <a:endParaRPr lang="en-US" dirty="0"/>
          </a:p>
        </p:txBody>
      </p:sp>
      <p:sp>
        <p:nvSpPr>
          <p:cNvPr id="3" name="Content Placeholder 2"/>
          <p:cNvSpPr>
            <a:spLocks noGrp="1"/>
          </p:cNvSpPr>
          <p:nvPr>
            <p:ph idx="1"/>
          </p:nvPr>
        </p:nvSpPr>
        <p:spPr/>
        <p:txBody>
          <a:bodyPr/>
          <a:lstStyle/>
          <a:p>
            <a:r>
              <a:rPr lang="en-US" sz="2600" dirty="0" smtClean="0"/>
              <a:t>A car moves along a straight stretch of road. The following graph shows the car’s position as a function of time:</a:t>
            </a:r>
          </a:p>
          <a:p>
            <a:endParaRPr lang="en-US" sz="2600" dirty="0" smtClean="0"/>
          </a:p>
          <a:p>
            <a:endParaRPr lang="en-US" sz="2600" dirty="0" smtClean="0"/>
          </a:p>
          <a:p>
            <a:endParaRPr lang="en-US" sz="2600" dirty="0" smtClean="0"/>
          </a:p>
          <a:p>
            <a:endParaRPr lang="en-US" sz="2600" dirty="0" smtClean="0"/>
          </a:p>
          <a:p>
            <a:r>
              <a:rPr lang="en-US" sz="2600" dirty="0" smtClean="0"/>
              <a:t>At what point (or points) do the following conditions apply?</a:t>
            </a:r>
          </a:p>
          <a:p>
            <a:endParaRPr lang="en-US" sz="600" dirty="0" smtClean="0"/>
          </a:p>
          <a:p>
            <a:pPr marL="687388" lvl="1" indent="-230188">
              <a:buFont typeface="Arial" panose="020B0604020202020204" pitchFamily="34" charset="0"/>
              <a:buChar char="•"/>
            </a:pPr>
            <a:r>
              <a:rPr lang="en-US" dirty="0" smtClean="0"/>
              <a:t>The displacement is zero.	</a:t>
            </a:r>
            <a:r>
              <a:rPr lang="en-US" dirty="0" smtClean="0">
                <a:solidFill>
                  <a:srgbClr val="BA3430"/>
                </a:solidFill>
              </a:rPr>
              <a:t>D</a:t>
            </a:r>
          </a:p>
          <a:p>
            <a:pPr marL="687388" lvl="1" indent="-230188">
              <a:buFont typeface="Arial" panose="020B0604020202020204" pitchFamily="34" charset="0"/>
              <a:buChar char="•"/>
            </a:pPr>
            <a:r>
              <a:rPr lang="en-US" dirty="0" smtClean="0"/>
              <a:t>The speed is zero.		</a:t>
            </a:r>
            <a:r>
              <a:rPr lang="en-US" dirty="0" smtClean="0">
                <a:solidFill>
                  <a:srgbClr val="BA3430"/>
                </a:solidFill>
              </a:rPr>
              <a:t>B, E</a:t>
            </a:r>
          </a:p>
          <a:p>
            <a:pPr marL="687388" lvl="1" indent="-230188">
              <a:buFont typeface="Arial" panose="020B0604020202020204" pitchFamily="34" charset="0"/>
              <a:buChar char="•"/>
            </a:pPr>
            <a:r>
              <a:rPr lang="en-US" dirty="0" smtClean="0"/>
              <a:t>The speed is increasing.	</a:t>
            </a:r>
            <a:r>
              <a:rPr lang="en-US" dirty="0" smtClean="0">
                <a:solidFill>
                  <a:srgbClr val="BA3430"/>
                </a:solidFill>
              </a:rPr>
              <a:t>C</a:t>
            </a:r>
          </a:p>
          <a:p>
            <a:pPr marL="687388" lvl="1" indent="-230188">
              <a:buFont typeface="Arial" panose="020B0604020202020204" pitchFamily="34" charset="0"/>
              <a:buChar char="•"/>
            </a:pPr>
            <a:r>
              <a:rPr lang="en-US" dirty="0" smtClean="0"/>
              <a:t>The speed is decreasing.	</a:t>
            </a:r>
            <a:r>
              <a:rPr lang="en-US" dirty="0" smtClean="0">
                <a:solidFill>
                  <a:srgbClr val="BA3430"/>
                </a:solidFill>
              </a:rPr>
              <a:t>A</a:t>
            </a:r>
          </a:p>
          <a:p>
            <a:endParaRPr lang="en-US" dirty="0"/>
          </a:p>
        </p:txBody>
      </p:sp>
      <p:sp>
        <p:nvSpPr>
          <p:cNvPr id="4" name="Date Placeholder 3"/>
          <p:cNvSpPr>
            <a:spLocks noGrp="1"/>
          </p:cNvSpPr>
          <p:nvPr>
            <p:ph type="dt" sz="half" idx="10"/>
          </p:nvPr>
        </p:nvSpPr>
        <p:spPr/>
        <p:txBody>
          <a:bodyPr/>
          <a:lstStyle/>
          <a:p>
            <a:r>
              <a:rPr lang="en-US" smtClean="0"/>
              <a:t>© 2015 Pearson Education, Inc.</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5431" y="2148997"/>
            <a:ext cx="3414232" cy="1982457"/>
          </a:xfrm>
          <a:prstGeom prst="rect">
            <a:avLst/>
          </a:prstGeom>
        </p:spPr>
      </p:pic>
    </p:spTree>
    <p:extLst>
      <p:ext uri="{BB962C8B-B14F-4D97-AF65-F5344CB8AC3E}">
        <p14:creationId xmlns:p14="http://schemas.microsoft.com/office/powerpoint/2010/main" val="2498689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04" descr="CH2_PPT_Slide_64"/>
          <p:cNvPicPr>
            <a:picLocks noChangeAspect="1" noChangeArrowheads="1"/>
          </p:cNvPicPr>
          <p:nvPr/>
        </p:nvPicPr>
        <p:blipFill rotWithShape="1">
          <a:blip r:embed="rId3">
            <a:extLst>
              <a:ext uri="{28A0092B-C50C-407E-A947-70E740481C1C}">
                <a14:useLocalDpi xmlns:a14="http://schemas.microsoft.com/office/drawing/2010/main" val="0"/>
              </a:ext>
            </a:extLst>
          </a:blip>
          <a:srcRect l="2796" t="16072" r="13577"/>
          <a:stretch/>
        </p:blipFill>
        <p:spPr bwMode="auto">
          <a:xfrm>
            <a:off x="1962190" y="2597738"/>
            <a:ext cx="5408579"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QuickCheck 2.19</a:t>
            </a:r>
            <a:endParaRPr lang="en-US" dirty="0"/>
          </a:p>
        </p:txBody>
      </p:sp>
      <p:sp>
        <p:nvSpPr>
          <p:cNvPr id="68611" name="Rectangle 2"/>
          <p:cNvSpPr>
            <a:spLocks noGrp="1" noChangeArrowheads="1"/>
          </p:cNvSpPr>
          <p:nvPr>
            <p:ph type="body" idx="1"/>
          </p:nvPr>
        </p:nvSpPr>
        <p:spPr/>
        <p:txBody>
          <a:bodyPr/>
          <a:lstStyle/>
          <a:p>
            <a:r>
              <a:rPr lang="en-US" altLang="en-US" dirty="0" smtClean="0"/>
              <a:t>A cart slows down while moving </a:t>
            </a:r>
            <a:br>
              <a:rPr lang="en-US" altLang="en-US" dirty="0" smtClean="0"/>
            </a:br>
            <a:r>
              <a:rPr lang="en-US" altLang="en-US" dirty="0" smtClean="0"/>
              <a:t>away from the origin. What do the </a:t>
            </a:r>
            <a:br>
              <a:rPr lang="en-US" altLang="en-US" dirty="0" smtClean="0"/>
            </a:br>
            <a:r>
              <a:rPr lang="en-US" altLang="en-US" dirty="0" smtClean="0"/>
              <a:t>position and velocity graphs look like?</a:t>
            </a:r>
          </a:p>
          <a:p>
            <a:endParaRPr lang="en-US" altLang="en-US" dirty="0" smtClean="0"/>
          </a:p>
        </p:txBody>
      </p:sp>
      <p:sp>
        <p:nvSpPr>
          <p:cNvPr id="3" name="Date Placeholder 2"/>
          <p:cNvSpPr>
            <a:spLocks noGrp="1"/>
          </p:cNvSpPr>
          <p:nvPr>
            <p:ph type="dt" sz="half" idx="10"/>
          </p:nvPr>
        </p:nvSpPr>
        <p:spPr/>
        <p:txBody>
          <a:bodyPr/>
          <a:lstStyle/>
          <a:p>
            <a:r>
              <a:rPr lang="en-US" smtClean="0"/>
              <a:t>© 2015 Pearson Education, Inc.</a:t>
            </a:r>
            <a:endParaRPr lang="en-US" dirty="0"/>
          </a:p>
        </p:txBody>
      </p:sp>
      <p:pic>
        <p:nvPicPr>
          <p:cNvPr id="68614" name="Picture 106" descr="CH2_PPT_Slide_64"/>
          <p:cNvPicPr>
            <a:picLocks noChangeAspect="1" noChangeArrowheads="1"/>
          </p:cNvPicPr>
          <p:nvPr/>
        </p:nvPicPr>
        <p:blipFill>
          <a:blip r:embed="rId3">
            <a:extLst>
              <a:ext uri="{28A0092B-C50C-407E-A947-70E740481C1C}">
                <a14:useLocalDpi xmlns:a14="http://schemas.microsoft.com/office/drawing/2010/main" val="0"/>
              </a:ext>
            </a:extLst>
          </a:blip>
          <a:srcRect l="50024" b="85460"/>
          <a:stretch>
            <a:fillRect/>
          </a:stretch>
        </p:blipFill>
        <p:spPr bwMode="auto">
          <a:xfrm>
            <a:off x="5608779" y="1279144"/>
            <a:ext cx="32321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657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04" descr="CH2_PPT_Slide_64"/>
          <p:cNvPicPr>
            <a:picLocks noChangeAspect="1" noChangeArrowheads="1"/>
          </p:cNvPicPr>
          <p:nvPr/>
        </p:nvPicPr>
        <p:blipFill rotWithShape="1">
          <a:blip r:embed="rId4">
            <a:extLst>
              <a:ext uri="{28A0092B-C50C-407E-A947-70E740481C1C}">
                <a14:useLocalDpi xmlns:a14="http://schemas.microsoft.com/office/drawing/2010/main" val="0"/>
              </a:ext>
            </a:extLst>
          </a:blip>
          <a:srcRect l="2796" t="16072" r="13577"/>
          <a:stretch/>
        </p:blipFill>
        <p:spPr bwMode="auto">
          <a:xfrm>
            <a:off x="1962190" y="2597738"/>
            <a:ext cx="5408579"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QuickCheck 2.19</a:t>
            </a:r>
            <a:endParaRPr lang="en-US" dirty="0"/>
          </a:p>
        </p:txBody>
      </p:sp>
      <p:sp>
        <p:nvSpPr>
          <p:cNvPr id="68611" name="Rectangle 2"/>
          <p:cNvSpPr>
            <a:spLocks noGrp="1" noChangeArrowheads="1"/>
          </p:cNvSpPr>
          <p:nvPr>
            <p:ph type="body" idx="1"/>
          </p:nvPr>
        </p:nvSpPr>
        <p:spPr/>
        <p:txBody>
          <a:bodyPr/>
          <a:lstStyle/>
          <a:p>
            <a:r>
              <a:rPr lang="en-US" altLang="en-US" dirty="0" smtClean="0"/>
              <a:t>A cart slows down while moving </a:t>
            </a:r>
            <a:br>
              <a:rPr lang="en-US" altLang="en-US" dirty="0" smtClean="0"/>
            </a:br>
            <a:r>
              <a:rPr lang="en-US" altLang="en-US" dirty="0" smtClean="0"/>
              <a:t>away from the origin. What do the </a:t>
            </a:r>
            <a:br>
              <a:rPr lang="en-US" altLang="en-US" dirty="0" smtClean="0"/>
            </a:br>
            <a:r>
              <a:rPr lang="en-US" altLang="en-US" dirty="0" smtClean="0"/>
              <a:t>position and velocity graphs look like?</a:t>
            </a:r>
          </a:p>
          <a:p>
            <a:endParaRPr lang="en-US" altLang="en-US" dirty="0" smtClean="0"/>
          </a:p>
        </p:txBody>
      </p:sp>
      <p:sp>
        <p:nvSpPr>
          <p:cNvPr id="3" name="Date Placeholder 2"/>
          <p:cNvSpPr>
            <a:spLocks noGrp="1"/>
          </p:cNvSpPr>
          <p:nvPr>
            <p:ph type="dt" sz="half" idx="10"/>
          </p:nvPr>
        </p:nvSpPr>
        <p:spPr/>
        <p:txBody>
          <a:bodyPr/>
          <a:lstStyle/>
          <a:p>
            <a:r>
              <a:rPr lang="en-US" smtClean="0"/>
              <a:t>© 2015 Pearson Education, Inc.</a:t>
            </a:r>
            <a:endParaRPr lang="en-US" dirty="0"/>
          </a:p>
        </p:txBody>
      </p:sp>
      <p:pic>
        <p:nvPicPr>
          <p:cNvPr id="68614" name="Picture 106" descr="CH2_PPT_Slide_64"/>
          <p:cNvPicPr>
            <a:picLocks noChangeAspect="1" noChangeArrowheads="1"/>
          </p:cNvPicPr>
          <p:nvPr/>
        </p:nvPicPr>
        <p:blipFill>
          <a:blip r:embed="rId4">
            <a:extLst>
              <a:ext uri="{28A0092B-C50C-407E-A947-70E740481C1C}">
                <a14:useLocalDpi xmlns:a14="http://schemas.microsoft.com/office/drawing/2010/main" val="0"/>
              </a:ext>
            </a:extLst>
          </a:blip>
          <a:srcRect l="50024" b="85460"/>
          <a:stretch>
            <a:fillRect/>
          </a:stretch>
        </p:blipFill>
        <p:spPr bwMode="auto">
          <a:xfrm>
            <a:off x="5608779" y="1279144"/>
            <a:ext cx="32321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6"/>
          <p:cNvGraphicFramePr>
            <a:graphicFrameLocks noChangeAspect="1"/>
          </p:cNvGraphicFramePr>
          <p:nvPr>
            <p:extLst>
              <p:ext uri="{D42A27DB-BD31-4B8C-83A1-F6EECF244321}">
                <p14:modId xmlns:p14="http://schemas.microsoft.com/office/powerpoint/2010/main" val="4087139396"/>
              </p:ext>
            </p:extLst>
          </p:nvPr>
        </p:nvGraphicFramePr>
        <p:xfrm>
          <a:off x="4818108" y="5978628"/>
          <a:ext cx="363537" cy="333375"/>
        </p:xfrm>
        <a:graphic>
          <a:graphicData uri="http://schemas.openxmlformats.org/presentationml/2006/ole">
            <mc:AlternateContent xmlns:mc="http://schemas.openxmlformats.org/markup-compatibility/2006">
              <mc:Choice xmlns:v="urn:schemas-microsoft-com:vml" Requires="v">
                <p:oleObj spid="_x0000_s41994" name="Photo Editor Photo" r:id="rId5" imgW="476316" imgH="438095" progId="MSPhotoEd.3">
                  <p:embed/>
                </p:oleObj>
              </mc:Choice>
              <mc:Fallback>
                <p:oleObj name="Photo Editor Photo" r:id="rId5" imgW="476316" imgH="43809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8108" y="5978628"/>
                        <a:ext cx="363537"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4890025" y="5592309"/>
            <a:ext cx="219705" cy="315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9" name="TextBox 8"/>
          <p:cNvSpPr txBox="1"/>
          <p:nvPr/>
        </p:nvSpPr>
        <p:spPr>
          <a:xfrm>
            <a:off x="4869025" y="5609049"/>
            <a:ext cx="359394" cy="307777"/>
          </a:xfrm>
          <a:prstGeom prst="rect">
            <a:avLst/>
          </a:prstGeom>
          <a:noFill/>
        </p:spPr>
        <p:txBody>
          <a:bodyPr wrap="none" rtlCol="0">
            <a:spAutoFit/>
          </a:bodyPr>
          <a:lstStyle/>
          <a:p>
            <a:r>
              <a:rPr lang="en-US" sz="1400" dirty="0" smtClean="0">
                <a:solidFill>
                  <a:srgbClr val="BA3430"/>
                </a:solidFill>
                <a:latin typeface="Times New Roman" panose="02020603050405020304" pitchFamily="18" charset="0"/>
                <a:cs typeface="Times New Roman" panose="02020603050405020304" pitchFamily="18" charset="0"/>
              </a:rPr>
              <a:t>D.</a:t>
            </a:r>
            <a:endParaRPr lang="en-US" sz="1400" dirty="0">
              <a:solidFill>
                <a:srgbClr val="BA343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21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QuickCheck 2.20</a:t>
            </a:r>
            <a:endParaRPr lang="en-US" dirty="0"/>
          </a:p>
        </p:txBody>
      </p:sp>
      <p:sp>
        <p:nvSpPr>
          <p:cNvPr id="70659" name="Rectangle 2"/>
          <p:cNvSpPr>
            <a:spLocks noGrp="1" noChangeArrowheads="1"/>
          </p:cNvSpPr>
          <p:nvPr>
            <p:ph type="body" idx="1"/>
          </p:nvPr>
        </p:nvSpPr>
        <p:spPr/>
        <p:txBody>
          <a:bodyPr/>
          <a:lstStyle/>
          <a:p>
            <a:r>
              <a:rPr lang="en-US" altLang="en-US" dirty="0" smtClean="0"/>
              <a:t>A cart speeds up toward the </a:t>
            </a:r>
            <a:br>
              <a:rPr lang="en-US" altLang="en-US" dirty="0" smtClean="0"/>
            </a:br>
            <a:r>
              <a:rPr lang="en-US" altLang="en-US" dirty="0" smtClean="0"/>
              <a:t>origin. What do the position and </a:t>
            </a:r>
            <a:br>
              <a:rPr lang="en-US" altLang="en-US" dirty="0" smtClean="0"/>
            </a:br>
            <a:r>
              <a:rPr lang="en-US" altLang="en-US" dirty="0" smtClean="0"/>
              <a:t>velocity graphs look like?</a:t>
            </a:r>
          </a:p>
          <a:p>
            <a:endParaRPr lang="en-US" altLang="en-US" dirty="0" smtClean="0"/>
          </a:p>
        </p:txBody>
      </p:sp>
      <p:sp>
        <p:nvSpPr>
          <p:cNvPr id="3" name="Date Placeholder 2"/>
          <p:cNvSpPr>
            <a:spLocks noGrp="1"/>
          </p:cNvSpPr>
          <p:nvPr>
            <p:ph type="dt" sz="half" idx="10"/>
          </p:nvPr>
        </p:nvSpPr>
        <p:spPr/>
        <p:txBody>
          <a:bodyPr/>
          <a:lstStyle/>
          <a:p>
            <a:r>
              <a:rPr lang="en-US" smtClean="0"/>
              <a:t>© 2015 Pearson Education, Inc.</a:t>
            </a:r>
            <a:endParaRPr lang="en-US" dirty="0"/>
          </a:p>
        </p:txBody>
      </p:sp>
      <p:pic>
        <p:nvPicPr>
          <p:cNvPr id="70662" name="Picture 126" descr="CH2_PPT_Slide_66"/>
          <p:cNvPicPr>
            <a:picLocks noChangeAspect="1" noChangeArrowheads="1"/>
          </p:cNvPicPr>
          <p:nvPr/>
        </p:nvPicPr>
        <p:blipFill>
          <a:blip r:embed="rId3">
            <a:extLst>
              <a:ext uri="{28A0092B-C50C-407E-A947-70E740481C1C}">
                <a14:useLocalDpi xmlns:a14="http://schemas.microsoft.com/office/drawing/2010/main" val="0"/>
              </a:ext>
            </a:extLst>
          </a:blip>
          <a:srcRect l="50023" b="85992"/>
          <a:stretch>
            <a:fillRect/>
          </a:stretch>
        </p:blipFill>
        <p:spPr bwMode="auto">
          <a:xfrm>
            <a:off x="5316538" y="1193800"/>
            <a:ext cx="33829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4" descr="CH2_PPT_Slide_64"/>
          <p:cNvPicPr>
            <a:picLocks noChangeAspect="1" noChangeArrowheads="1"/>
          </p:cNvPicPr>
          <p:nvPr/>
        </p:nvPicPr>
        <p:blipFill rotWithShape="1">
          <a:blip r:embed="rId4">
            <a:extLst>
              <a:ext uri="{28A0092B-C50C-407E-A947-70E740481C1C}">
                <a14:useLocalDpi xmlns:a14="http://schemas.microsoft.com/office/drawing/2010/main" val="0"/>
              </a:ext>
            </a:extLst>
          </a:blip>
          <a:srcRect l="2796" t="16072" r="13577"/>
          <a:stretch/>
        </p:blipFill>
        <p:spPr bwMode="auto">
          <a:xfrm>
            <a:off x="1962190" y="2597738"/>
            <a:ext cx="5408579"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799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QuickCheck 2.20</a:t>
            </a:r>
            <a:endParaRPr lang="en-US" dirty="0"/>
          </a:p>
        </p:txBody>
      </p:sp>
      <p:sp>
        <p:nvSpPr>
          <p:cNvPr id="70659" name="Rectangle 2"/>
          <p:cNvSpPr>
            <a:spLocks noGrp="1" noChangeArrowheads="1"/>
          </p:cNvSpPr>
          <p:nvPr>
            <p:ph type="body" idx="1"/>
          </p:nvPr>
        </p:nvSpPr>
        <p:spPr/>
        <p:txBody>
          <a:bodyPr/>
          <a:lstStyle/>
          <a:p>
            <a:r>
              <a:rPr lang="en-US" altLang="en-US" dirty="0" smtClean="0"/>
              <a:t>A cart speeds up toward the </a:t>
            </a:r>
            <a:br>
              <a:rPr lang="en-US" altLang="en-US" dirty="0" smtClean="0"/>
            </a:br>
            <a:r>
              <a:rPr lang="en-US" altLang="en-US" dirty="0" smtClean="0"/>
              <a:t>origin. What do the position and </a:t>
            </a:r>
            <a:br>
              <a:rPr lang="en-US" altLang="en-US" dirty="0" smtClean="0"/>
            </a:br>
            <a:r>
              <a:rPr lang="en-US" altLang="en-US" dirty="0" smtClean="0"/>
              <a:t>velocity graphs look like?</a:t>
            </a:r>
          </a:p>
          <a:p>
            <a:endParaRPr lang="en-US" altLang="en-US" dirty="0" smtClean="0"/>
          </a:p>
        </p:txBody>
      </p:sp>
      <p:sp>
        <p:nvSpPr>
          <p:cNvPr id="3" name="Date Placeholder 2"/>
          <p:cNvSpPr>
            <a:spLocks noGrp="1"/>
          </p:cNvSpPr>
          <p:nvPr>
            <p:ph type="dt" sz="half" idx="10"/>
          </p:nvPr>
        </p:nvSpPr>
        <p:spPr/>
        <p:txBody>
          <a:bodyPr/>
          <a:lstStyle/>
          <a:p>
            <a:r>
              <a:rPr lang="en-US" smtClean="0"/>
              <a:t>© 2015 Pearson Education, Inc.</a:t>
            </a:r>
            <a:endParaRPr lang="en-US" dirty="0"/>
          </a:p>
        </p:txBody>
      </p:sp>
      <p:pic>
        <p:nvPicPr>
          <p:cNvPr id="70662" name="Picture 126" descr="CH2_PPT_Slide_66"/>
          <p:cNvPicPr>
            <a:picLocks noChangeAspect="1" noChangeArrowheads="1"/>
          </p:cNvPicPr>
          <p:nvPr/>
        </p:nvPicPr>
        <p:blipFill>
          <a:blip r:embed="rId4">
            <a:extLst>
              <a:ext uri="{28A0092B-C50C-407E-A947-70E740481C1C}">
                <a14:useLocalDpi xmlns:a14="http://schemas.microsoft.com/office/drawing/2010/main" val="0"/>
              </a:ext>
            </a:extLst>
          </a:blip>
          <a:srcRect l="50023" b="85992"/>
          <a:stretch>
            <a:fillRect/>
          </a:stretch>
        </p:blipFill>
        <p:spPr bwMode="auto">
          <a:xfrm>
            <a:off x="5316538" y="1193800"/>
            <a:ext cx="33829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4" descr="CH2_PPT_Slide_64"/>
          <p:cNvPicPr>
            <a:picLocks noChangeAspect="1" noChangeArrowheads="1"/>
          </p:cNvPicPr>
          <p:nvPr/>
        </p:nvPicPr>
        <p:blipFill rotWithShape="1">
          <a:blip r:embed="rId5">
            <a:extLst>
              <a:ext uri="{28A0092B-C50C-407E-A947-70E740481C1C}">
                <a14:useLocalDpi xmlns:a14="http://schemas.microsoft.com/office/drawing/2010/main" val="0"/>
              </a:ext>
            </a:extLst>
          </a:blip>
          <a:srcRect l="2796" t="16072" r="13577"/>
          <a:stretch/>
        </p:blipFill>
        <p:spPr bwMode="auto">
          <a:xfrm>
            <a:off x="1962190" y="2597738"/>
            <a:ext cx="5408579"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6"/>
          <p:cNvGraphicFramePr>
            <a:graphicFrameLocks noChangeAspect="1"/>
          </p:cNvGraphicFramePr>
          <p:nvPr>
            <p:extLst>
              <p:ext uri="{D42A27DB-BD31-4B8C-83A1-F6EECF244321}">
                <p14:modId xmlns:p14="http://schemas.microsoft.com/office/powerpoint/2010/main" val="1083048854"/>
              </p:ext>
            </p:extLst>
          </p:nvPr>
        </p:nvGraphicFramePr>
        <p:xfrm>
          <a:off x="4818108" y="3906636"/>
          <a:ext cx="363537" cy="333375"/>
        </p:xfrm>
        <a:graphic>
          <a:graphicData uri="http://schemas.openxmlformats.org/presentationml/2006/ole">
            <mc:AlternateContent xmlns:mc="http://schemas.openxmlformats.org/markup-compatibility/2006">
              <mc:Choice xmlns:v="urn:schemas-microsoft-com:vml" Requires="v">
                <p:oleObj spid="_x0000_s43017" name="Photo Editor Photo" r:id="rId6" imgW="476316" imgH="438095" progId="MSPhotoEd.3">
                  <p:embed/>
                </p:oleObj>
              </mc:Choice>
              <mc:Fallback>
                <p:oleObj name="Photo Editor Photo" r:id="rId6" imgW="476316" imgH="438095"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8108" y="3906636"/>
                        <a:ext cx="363537"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4890025" y="3520317"/>
            <a:ext cx="219705" cy="315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9" name="TextBox 8"/>
          <p:cNvSpPr txBox="1"/>
          <p:nvPr/>
        </p:nvSpPr>
        <p:spPr>
          <a:xfrm>
            <a:off x="4869025" y="3537057"/>
            <a:ext cx="359394" cy="307777"/>
          </a:xfrm>
          <a:prstGeom prst="rect">
            <a:avLst/>
          </a:prstGeom>
          <a:noFill/>
        </p:spPr>
        <p:txBody>
          <a:bodyPr wrap="none" rtlCol="0">
            <a:spAutoFit/>
          </a:bodyPr>
          <a:lstStyle/>
          <a:p>
            <a:r>
              <a:rPr lang="en-US" sz="1400" dirty="0" smtClean="0">
                <a:solidFill>
                  <a:srgbClr val="BA3430"/>
                </a:solidFill>
                <a:latin typeface="Times New Roman" panose="02020603050405020304" pitchFamily="18" charset="0"/>
                <a:cs typeface="Times New Roman" panose="02020603050405020304" pitchFamily="18" charset="0"/>
              </a:rPr>
              <a:t>C.</a:t>
            </a:r>
            <a:endParaRPr lang="en-US" sz="1400" dirty="0">
              <a:solidFill>
                <a:srgbClr val="BA343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301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038" y="4148645"/>
            <a:ext cx="8485632" cy="2023872"/>
          </a:xfrm>
          <a:prstGeom prst="rect">
            <a:avLst/>
          </a:prstGeom>
        </p:spPr>
      </p:pic>
      <p:sp>
        <p:nvSpPr>
          <p:cNvPr id="3" name="Content Placeholder 2"/>
          <p:cNvSpPr>
            <a:spLocks noGrp="1"/>
          </p:cNvSpPr>
          <p:nvPr>
            <p:ph idx="1"/>
          </p:nvPr>
        </p:nvSpPr>
        <p:spPr>
          <a:xfrm>
            <a:off x="116586" y="723900"/>
            <a:ext cx="8807958" cy="5457444"/>
          </a:xfrm>
        </p:spPr>
        <p:txBody>
          <a:bodyPr/>
          <a:lstStyle/>
          <a:p>
            <a:pPr marL="0" indent="0">
              <a:buNone/>
            </a:pPr>
            <a:r>
              <a:rPr lang="en-US" dirty="0"/>
              <a:t>A graph of position versus time for a basketball player moving down the court appears as follows</a:t>
            </a:r>
            <a:r>
              <a:rPr lang="en-US" dirty="0" smtClean="0"/>
              <a:t>:</a:t>
            </a:r>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Which </a:t>
            </a:r>
            <a:r>
              <a:rPr lang="en-US" dirty="0"/>
              <a:t>of the following velocity graphs matches the position graph?</a:t>
            </a:r>
          </a:p>
          <a:p>
            <a:pPr marL="0" indent="0">
              <a:buNone/>
            </a:pPr>
            <a:endParaRPr lang="en-US" dirty="0" smtClean="0"/>
          </a:p>
          <a:p>
            <a:pPr marL="0" indent="0">
              <a:buNone/>
            </a:pP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6704" y="1496949"/>
            <a:ext cx="1853184" cy="1670304"/>
          </a:xfrm>
          <a:prstGeom prst="rect">
            <a:avLst/>
          </a:prstGeom>
        </p:spPr>
      </p:pic>
      <p:sp>
        <p:nvSpPr>
          <p:cNvPr id="2" name="Title 1"/>
          <p:cNvSpPr>
            <a:spLocks noGrp="1"/>
          </p:cNvSpPr>
          <p:nvPr>
            <p:ph type="title"/>
          </p:nvPr>
        </p:nvSpPr>
        <p:spPr/>
        <p:txBody>
          <a:bodyPr/>
          <a:lstStyle/>
          <a:p>
            <a:r>
              <a:rPr lang="en-US" dirty="0" err="1"/>
              <a:t>QuickCheck</a:t>
            </a:r>
            <a:r>
              <a:rPr lang="en-US" dirty="0"/>
              <a:t> </a:t>
            </a:r>
            <a:r>
              <a:rPr lang="en-US" dirty="0" smtClean="0"/>
              <a:t>2.4</a:t>
            </a:r>
            <a:r>
              <a:rPr lang="en-US" dirty="0"/>
              <a:t/>
            </a:r>
            <a:br>
              <a:rPr lang="en-US" dirty="0"/>
            </a:br>
            <a:endParaRPr lang="en-US" dirty="0"/>
          </a:p>
        </p:txBody>
      </p:sp>
      <p:sp>
        <p:nvSpPr>
          <p:cNvPr id="4" name="Date Placeholder 3"/>
          <p:cNvSpPr>
            <a:spLocks noGrp="1"/>
          </p:cNvSpPr>
          <p:nvPr>
            <p:ph type="dt" sz="half" idx="10"/>
          </p:nvPr>
        </p:nvSpPr>
        <p:spPr/>
        <p:txBody>
          <a:bodyPr/>
          <a:lstStyle/>
          <a:p>
            <a:r>
              <a:rPr lang="en-US" smtClean="0"/>
              <a:t>© 2015 Pearson Education, Inc.</a:t>
            </a:r>
            <a:endParaRPr lang="en-US" dirty="0"/>
          </a:p>
        </p:txBody>
      </p:sp>
      <p:sp>
        <p:nvSpPr>
          <p:cNvPr id="8" name="Rectangle 7"/>
          <p:cNvSpPr/>
          <p:nvPr/>
        </p:nvSpPr>
        <p:spPr>
          <a:xfrm>
            <a:off x="5538665" y="5899329"/>
            <a:ext cx="367398" cy="315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9" name="TextBox 8"/>
          <p:cNvSpPr txBox="1"/>
          <p:nvPr/>
        </p:nvSpPr>
        <p:spPr>
          <a:xfrm>
            <a:off x="5517665" y="5887788"/>
            <a:ext cx="372218"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C.</a:t>
            </a:r>
            <a:endParaRPr lang="en-US" sz="1600" dirty="0">
              <a:latin typeface="Times New Roman" panose="02020603050405020304" pitchFamily="18" charset="0"/>
              <a:cs typeface="Times New Roman" panose="02020603050405020304" pitchFamily="18" charset="0"/>
            </a:endParaRPr>
          </a:p>
        </p:txBody>
      </p:sp>
      <p:grpSp>
        <p:nvGrpSpPr>
          <p:cNvPr id="10" name="Group 9"/>
          <p:cNvGrpSpPr/>
          <p:nvPr/>
        </p:nvGrpSpPr>
        <p:grpSpPr>
          <a:xfrm>
            <a:off x="7777998" y="5879396"/>
            <a:ext cx="388398" cy="338554"/>
            <a:chOff x="5670065" y="6040188"/>
            <a:chExt cx="388398" cy="338554"/>
          </a:xfrm>
        </p:grpSpPr>
        <p:sp>
          <p:nvSpPr>
            <p:cNvPr id="11" name="Rectangle 10"/>
            <p:cNvSpPr/>
            <p:nvPr/>
          </p:nvSpPr>
          <p:spPr>
            <a:xfrm>
              <a:off x="5691065" y="6051729"/>
              <a:ext cx="367398" cy="315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12" name="TextBox 11"/>
            <p:cNvSpPr txBox="1"/>
            <p:nvPr/>
          </p:nvSpPr>
          <p:spPr>
            <a:xfrm>
              <a:off x="5670065" y="6040188"/>
              <a:ext cx="383438"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D.</a:t>
              </a:r>
              <a:endParaRPr lang="en-US" sz="1600" dirty="0">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3349683" y="5879396"/>
            <a:ext cx="388398" cy="338554"/>
            <a:chOff x="5670065" y="6040188"/>
            <a:chExt cx="388398" cy="338554"/>
          </a:xfrm>
        </p:grpSpPr>
        <p:sp>
          <p:nvSpPr>
            <p:cNvPr id="14" name="Rectangle 13"/>
            <p:cNvSpPr/>
            <p:nvPr/>
          </p:nvSpPr>
          <p:spPr>
            <a:xfrm>
              <a:off x="5691065" y="6051729"/>
              <a:ext cx="367398" cy="315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15" name="TextBox 14"/>
            <p:cNvSpPr txBox="1"/>
            <p:nvPr/>
          </p:nvSpPr>
          <p:spPr>
            <a:xfrm>
              <a:off x="5670065" y="6040188"/>
              <a:ext cx="383438"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B.</a:t>
              </a:r>
              <a:endParaRPr lang="en-US" sz="1600" dirty="0">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1098975" y="5879396"/>
            <a:ext cx="388398" cy="338554"/>
            <a:chOff x="5670065" y="6040188"/>
            <a:chExt cx="388398" cy="338554"/>
          </a:xfrm>
        </p:grpSpPr>
        <p:sp>
          <p:nvSpPr>
            <p:cNvPr id="17" name="Rectangle 16"/>
            <p:cNvSpPr/>
            <p:nvPr/>
          </p:nvSpPr>
          <p:spPr>
            <a:xfrm>
              <a:off x="5691065" y="6051729"/>
              <a:ext cx="367398" cy="315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18" name="TextBox 17"/>
            <p:cNvSpPr txBox="1"/>
            <p:nvPr/>
          </p:nvSpPr>
          <p:spPr>
            <a:xfrm>
              <a:off x="5670065" y="6040188"/>
              <a:ext cx="383438"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A.</a:t>
              </a:r>
              <a:endParaRPr lang="en-US" sz="16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82708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85" descr="CH2_PPT_Slide_74"/>
          <p:cNvPicPr>
            <a:picLocks noChangeAspect="1" noChangeArrowheads="1"/>
          </p:cNvPicPr>
          <p:nvPr/>
        </p:nvPicPr>
        <p:blipFill rotWithShape="1">
          <a:blip r:embed="rId3">
            <a:extLst>
              <a:ext uri="{28A0092B-C50C-407E-A947-70E740481C1C}">
                <a14:useLocalDpi xmlns:a14="http://schemas.microsoft.com/office/drawing/2010/main" val="0"/>
              </a:ext>
            </a:extLst>
          </a:blip>
          <a:srcRect t="14796" r="13486"/>
          <a:stretch/>
        </p:blipFill>
        <p:spPr bwMode="auto">
          <a:xfrm>
            <a:off x="2463811" y="2514918"/>
            <a:ext cx="5584618" cy="423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QuickCheck 2.21</a:t>
            </a:r>
            <a:endParaRPr lang="en-US" dirty="0"/>
          </a:p>
        </p:txBody>
      </p:sp>
      <p:sp>
        <p:nvSpPr>
          <p:cNvPr id="78851" name="Rectangle 2"/>
          <p:cNvSpPr>
            <a:spLocks noGrp="1" noChangeArrowheads="1"/>
          </p:cNvSpPr>
          <p:nvPr>
            <p:ph type="body" idx="1"/>
          </p:nvPr>
        </p:nvSpPr>
        <p:spPr/>
        <p:txBody>
          <a:bodyPr/>
          <a:lstStyle/>
          <a:p>
            <a:r>
              <a:rPr lang="en-US" altLang="en-US" dirty="0" smtClean="0"/>
              <a:t>A cart </a:t>
            </a:r>
            <a:r>
              <a:rPr lang="en-US" altLang="en-US" i="1" dirty="0" smtClean="0"/>
              <a:t>speeds up</a:t>
            </a:r>
            <a:r>
              <a:rPr lang="en-US" altLang="en-US" dirty="0" smtClean="0"/>
              <a:t> while moving </a:t>
            </a:r>
            <a:br>
              <a:rPr lang="en-US" altLang="en-US" dirty="0" smtClean="0"/>
            </a:br>
            <a:r>
              <a:rPr lang="en-US" altLang="en-US" dirty="0" smtClean="0"/>
              <a:t>away from the origin. What do </a:t>
            </a:r>
            <a:br>
              <a:rPr lang="en-US" altLang="en-US" dirty="0" smtClean="0"/>
            </a:br>
            <a:r>
              <a:rPr lang="en-US" altLang="en-US" dirty="0" smtClean="0"/>
              <a:t>the velocity and acceleration </a:t>
            </a:r>
            <a:br>
              <a:rPr lang="en-US" altLang="en-US" dirty="0" smtClean="0"/>
            </a:br>
            <a:r>
              <a:rPr lang="en-US" altLang="en-US" dirty="0" smtClean="0"/>
              <a:t>graphs look like?</a:t>
            </a:r>
          </a:p>
          <a:p>
            <a:endParaRPr lang="en-US" altLang="en-US" dirty="0" smtClean="0"/>
          </a:p>
          <a:p>
            <a:endParaRPr lang="en-US" altLang="en-US" dirty="0" smtClean="0"/>
          </a:p>
        </p:txBody>
      </p:sp>
      <p:sp>
        <p:nvSpPr>
          <p:cNvPr id="3" name="Date Placeholder 2"/>
          <p:cNvSpPr>
            <a:spLocks noGrp="1"/>
          </p:cNvSpPr>
          <p:nvPr>
            <p:ph type="dt" sz="half" idx="10"/>
          </p:nvPr>
        </p:nvSpPr>
        <p:spPr/>
        <p:txBody>
          <a:bodyPr/>
          <a:lstStyle/>
          <a:p>
            <a:r>
              <a:rPr lang="en-US" smtClean="0"/>
              <a:t>© 2015 Pearson Education, Inc.</a:t>
            </a:r>
            <a:endParaRPr lang="en-US" dirty="0"/>
          </a:p>
        </p:txBody>
      </p:sp>
      <p:pic>
        <p:nvPicPr>
          <p:cNvPr id="78854" name="Picture 187" descr="CH2_PPT_Slide_74"/>
          <p:cNvPicPr>
            <a:picLocks noChangeAspect="1" noChangeArrowheads="1"/>
          </p:cNvPicPr>
          <p:nvPr/>
        </p:nvPicPr>
        <p:blipFill>
          <a:blip r:embed="rId3">
            <a:extLst>
              <a:ext uri="{28A0092B-C50C-407E-A947-70E740481C1C}">
                <a14:useLocalDpi xmlns:a14="http://schemas.microsoft.com/office/drawing/2010/main" val="0"/>
              </a:ext>
            </a:extLst>
          </a:blip>
          <a:srcRect l="50023" b="86113"/>
          <a:stretch>
            <a:fillRect/>
          </a:stretch>
        </p:blipFill>
        <p:spPr bwMode="auto">
          <a:xfrm>
            <a:off x="5213350" y="1139825"/>
            <a:ext cx="33972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910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85" descr="CH2_PPT_Slide_74"/>
          <p:cNvPicPr>
            <a:picLocks noChangeAspect="1" noChangeArrowheads="1"/>
          </p:cNvPicPr>
          <p:nvPr/>
        </p:nvPicPr>
        <p:blipFill rotWithShape="1">
          <a:blip r:embed="rId4">
            <a:extLst>
              <a:ext uri="{28A0092B-C50C-407E-A947-70E740481C1C}">
                <a14:useLocalDpi xmlns:a14="http://schemas.microsoft.com/office/drawing/2010/main" val="0"/>
              </a:ext>
            </a:extLst>
          </a:blip>
          <a:srcRect t="14796" r="13486"/>
          <a:stretch/>
        </p:blipFill>
        <p:spPr bwMode="auto">
          <a:xfrm>
            <a:off x="2463811" y="2514918"/>
            <a:ext cx="5584618" cy="423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QuickCheck 2.21</a:t>
            </a:r>
            <a:endParaRPr lang="en-US" dirty="0"/>
          </a:p>
        </p:txBody>
      </p:sp>
      <p:sp>
        <p:nvSpPr>
          <p:cNvPr id="78851" name="Rectangle 2"/>
          <p:cNvSpPr>
            <a:spLocks noGrp="1" noChangeArrowheads="1"/>
          </p:cNvSpPr>
          <p:nvPr>
            <p:ph type="body" idx="1"/>
          </p:nvPr>
        </p:nvSpPr>
        <p:spPr/>
        <p:txBody>
          <a:bodyPr/>
          <a:lstStyle/>
          <a:p>
            <a:r>
              <a:rPr lang="en-US" altLang="en-US" dirty="0" smtClean="0"/>
              <a:t>A cart </a:t>
            </a:r>
            <a:r>
              <a:rPr lang="en-US" altLang="en-US" i="1" dirty="0" smtClean="0"/>
              <a:t>speeds up</a:t>
            </a:r>
            <a:r>
              <a:rPr lang="en-US" altLang="en-US" dirty="0" smtClean="0"/>
              <a:t> while moving </a:t>
            </a:r>
            <a:br>
              <a:rPr lang="en-US" altLang="en-US" dirty="0" smtClean="0"/>
            </a:br>
            <a:r>
              <a:rPr lang="en-US" altLang="en-US" dirty="0" smtClean="0"/>
              <a:t>away from the origin. What do </a:t>
            </a:r>
            <a:br>
              <a:rPr lang="en-US" altLang="en-US" dirty="0" smtClean="0"/>
            </a:br>
            <a:r>
              <a:rPr lang="en-US" altLang="en-US" dirty="0" smtClean="0"/>
              <a:t>the velocity and acceleration </a:t>
            </a:r>
            <a:br>
              <a:rPr lang="en-US" altLang="en-US" dirty="0" smtClean="0"/>
            </a:br>
            <a:r>
              <a:rPr lang="en-US" altLang="en-US" dirty="0" smtClean="0"/>
              <a:t>graphs look like?</a:t>
            </a:r>
          </a:p>
          <a:p>
            <a:endParaRPr lang="en-US" altLang="en-US" dirty="0" smtClean="0"/>
          </a:p>
          <a:p>
            <a:endParaRPr lang="en-US" altLang="en-US" dirty="0" smtClean="0"/>
          </a:p>
        </p:txBody>
      </p:sp>
      <p:sp>
        <p:nvSpPr>
          <p:cNvPr id="3" name="Date Placeholder 2"/>
          <p:cNvSpPr>
            <a:spLocks noGrp="1"/>
          </p:cNvSpPr>
          <p:nvPr>
            <p:ph type="dt" sz="half" idx="10"/>
          </p:nvPr>
        </p:nvSpPr>
        <p:spPr/>
        <p:txBody>
          <a:bodyPr/>
          <a:lstStyle/>
          <a:p>
            <a:r>
              <a:rPr lang="en-US" smtClean="0"/>
              <a:t>© 2015 Pearson Education, Inc.</a:t>
            </a:r>
            <a:endParaRPr lang="en-US" dirty="0"/>
          </a:p>
        </p:txBody>
      </p:sp>
      <p:pic>
        <p:nvPicPr>
          <p:cNvPr id="78854" name="Picture 187" descr="CH2_PPT_Slide_74"/>
          <p:cNvPicPr>
            <a:picLocks noChangeAspect="1" noChangeArrowheads="1"/>
          </p:cNvPicPr>
          <p:nvPr/>
        </p:nvPicPr>
        <p:blipFill>
          <a:blip r:embed="rId4">
            <a:extLst>
              <a:ext uri="{28A0092B-C50C-407E-A947-70E740481C1C}">
                <a14:useLocalDpi xmlns:a14="http://schemas.microsoft.com/office/drawing/2010/main" val="0"/>
              </a:ext>
            </a:extLst>
          </a:blip>
          <a:srcRect l="50023" b="86113"/>
          <a:stretch>
            <a:fillRect/>
          </a:stretch>
        </p:blipFill>
        <p:spPr bwMode="auto">
          <a:xfrm>
            <a:off x="5213350" y="1139825"/>
            <a:ext cx="33972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6"/>
          <p:cNvGraphicFramePr>
            <a:graphicFrameLocks noChangeAspect="1"/>
          </p:cNvGraphicFramePr>
          <p:nvPr>
            <p:extLst>
              <p:ext uri="{D42A27DB-BD31-4B8C-83A1-F6EECF244321}">
                <p14:modId xmlns:p14="http://schemas.microsoft.com/office/powerpoint/2010/main" val="427010938"/>
              </p:ext>
            </p:extLst>
          </p:nvPr>
        </p:nvGraphicFramePr>
        <p:xfrm>
          <a:off x="2531907" y="5942196"/>
          <a:ext cx="363537" cy="333375"/>
        </p:xfrm>
        <a:graphic>
          <a:graphicData uri="http://schemas.openxmlformats.org/presentationml/2006/ole">
            <mc:AlternateContent xmlns:mc="http://schemas.openxmlformats.org/markup-compatibility/2006">
              <mc:Choice xmlns:v="urn:schemas-microsoft-com:vml" Requires="v">
                <p:oleObj spid="_x0000_s44041" name="Photo Editor Photo" r:id="rId5" imgW="476316" imgH="438095" progId="MSPhotoEd.3">
                  <p:embed/>
                </p:oleObj>
              </mc:Choice>
              <mc:Fallback>
                <p:oleObj name="Photo Editor Photo" r:id="rId5" imgW="476316" imgH="43809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1907" y="5942196"/>
                        <a:ext cx="363537"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2603824" y="5555877"/>
            <a:ext cx="219705" cy="315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9" name="TextBox 8"/>
          <p:cNvSpPr txBox="1"/>
          <p:nvPr/>
        </p:nvSpPr>
        <p:spPr>
          <a:xfrm>
            <a:off x="2582824" y="5572617"/>
            <a:ext cx="359394" cy="307777"/>
          </a:xfrm>
          <a:prstGeom prst="rect">
            <a:avLst/>
          </a:prstGeom>
          <a:noFill/>
        </p:spPr>
        <p:txBody>
          <a:bodyPr wrap="none" rtlCol="0">
            <a:spAutoFit/>
          </a:bodyPr>
          <a:lstStyle/>
          <a:p>
            <a:r>
              <a:rPr lang="en-US" sz="1400" dirty="0" smtClean="0">
                <a:solidFill>
                  <a:srgbClr val="BA3430"/>
                </a:solidFill>
                <a:latin typeface="Times New Roman" panose="02020603050405020304" pitchFamily="18" charset="0"/>
                <a:cs typeface="Times New Roman" panose="02020603050405020304" pitchFamily="18" charset="0"/>
              </a:rPr>
              <a:t>B.</a:t>
            </a:r>
            <a:endParaRPr lang="en-US" sz="1400" dirty="0">
              <a:solidFill>
                <a:srgbClr val="BA343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5826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3" name="Picture 7" descr="CH2_PPT_Slide_76"/>
          <p:cNvPicPr>
            <a:picLocks noChangeAspect="1" noChangeArrowheads="1"/>
          </p:cNvPicPr>
          <p:nvPr/>
        </p:nvPicPr>
        <p:blipFill rotWithShape="1">
          <a:blip r:embed="rId3">
            <a:extLst>
              <a:ext uri="{28A0092B-C50C-407E-A947-70E740481C1C}">
                <a14:useLocalDpi xmlns:a14="http://schemas.microsoft.com/office/drawing/2010/main" val="0"/>
              </a:ext>
            </a:extLst>
          </a:blip>
          <a:srcRect t="13600" r="15727"/>
          <a:stretch/>
        </p:blipFill>
        <p:spPr bwMode="auto">
          <a:xfrm>
            <a:off x="2527221" y="2543370"/>
            <a:ext cx="5352189" cy="4227081"/>
          </a:xfrm>
          <a:prstGeom prst="rect">
            <a:avLst/>
          </a:prstGeom>
          <a:noFill/>
          <a:extLst>
            <a:ext uri="{909E8E84-426E-40DD-AFC4-6F175D3DCCD1}">
              <a14:hiddenFill xmlns:a14="http://schemas.microsoft.com/office/drawing/2010/main">
                <a:solidFill>
                  <a:srgbClr val="FFFFFF"/>
                </a:solidFill>
              </a14:hiddenFill>
            </a:ext>
          </a:extLst>
        </p:spPr>
      </p:pic>
      <p:pic>
        <p:nvPicPr>
          <p:cNvPr id="80898" name="Picture 184" descr="CH2_PPT_Slide_76"/>
          <p:cNvPicPr>
            <a:picLocks noChangeAspect="1" noChangeArrowheads="1"/>
          </p:cNvPicPr>
          <p:nvPr/>
        </p:nvPicPr>
        <p:blipFill>
          <a:blip r:embed="rId3">
            <a:extLst>
              <a:ext uri="{28A0092B-C50C-407E-A947-70E740481C1C}">
                <a14:useLocalDpi xmlns:a14="http://schemas.microsoft.com/office/drawing/2010/main" val="0"/>
              </a:ext>
            </a:extLst>
          </a:blip>
          <a:srcRect l="50023" b="87759"/>
          <a:stretch>
            <a:fillRect/>
          </a:stretch>
        </p:blipFill>
        <p:spPr bwMode="auto">
          <a:xfrm>
            <a:off x="5105400" y="1117600"/>
            <a:ext cx="35687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QuickCheck 2.23</a:t>
            </a:r>
            <a:endParaRPr lang="en-US" dirty="0"/>
          </a:p>
        </p:txBody>
      </p:sp>
      <p:sp>
        <p:nvSpPr>
          <p:cNvPr id="80900" name="Rectangle 2"/>
          <p:cNvSpPr>
            <a:spLocks noGrp="1" noChangeArrowheads="1"/>
          </p:cNvSpPr>
          <p:nvPr>
            <p:ph type="body" idx="1"/>
          </p:nvPr>
        </p:nvSpPr>
        <p:spPr/>
        <p:txBody>
          <a:bodyPr/>
          <a:lstStyle/>
          <a:p>
            <a:r>
              <a:rPr lang="en-US" altLang="en-US" dirty="0" smtClean="0"/>
              <a:t>A cart </a:t>
            </a:r>
            <a:r>
              <a:rPr lang="en-US" altLang="en-US" i="1" dirty="0" smtClean="0"/>
              <a:t>slows down</a:t>
            </a:r>
            <a:r>
              <a:rPr lang="en-US" altLang="en-US" dirty="0" smtClean="0"/>
              <a:t> while moving </a:t>
            </a:r>
            <a:br>
              <a:rPr lang="en-US" altLang="en-US" dirty="0" smtClean="0"/>
            </a:br>
            <a:r>
              <a:rPr lang="en-US" altLang="en-US" dirty="0" smtClean="0"/>
              <a:t>away from the origin. What do </a:t>
            </a:r>
            <a:br>
              <a:rPr lang="en-US" altLang="en-US" dirty="0" smtClean="0"/>
            </a:br>
            <a:r>
              <a:rPr lang="en-US" altLang="en-US" dirty="0" smtClean="0"/>
              <a:t>the velocity and acceleration </a:t>
            </a:r>
            <a:br>
              <a:rPr lang="en-US" altLang="en-US" dirty="0" smtClean="0"/>
            </a:br>
            <a:r>
              <a:rPr lang="en-US" altLang="en-US" dirty="0" smtClean="0"/>
              <a:t>graphs look like?</a:t>
            </a:r>
          </a:p>
          <a:p>
            <a:endParaRPr lang="en-US" altLang="en-US" dirty="0" smtClean="0"/>
          </a:p>
          <a:p>
            <a:endParaRPr lang="en-US" altLang="en-US" dirty="0" smtClean="0"/>
          </a:p>
        </p:txBody>
      </p:sp>
      <p:sp>
        <p:nvSpPr>
          <p:cNvPr id="3" name="Date Placeholder 2"/>
          <p:cNvSpPr>
            <a:spLocks noGrp="1"/>
          </p:cNvSpPr>
          <p:nvPr>
            <p:ph type="dt" sz="half" idx="10"/>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906464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3" name="Picture 7" descr="CH2_PPT_Slide_76"/>
          <p:cNvPicPr>
            <a:picLocks noChangeAspect="1" noChangeArrowheads="1"/>
          </p:cNvPicPr>
          <p:nvPr/>
        </p:nvPicPr>
        <p:blipFill rotWithShape="1">
          <a:blip r:embed="rId4">
            <a:extLst>
              <a:ext uri="{28A0092B-C50C-407E-A947-70E740481C1C}">
                <a14:useLocalDpi xmlns:a14="http://schemas.microsoft.com/office/drawing/2010/main" val="0"/>
              </a:ext>
            </a:extLst>
          </a:blip>
          <a:srcRect t="13600" r="15727"/>
          <a:stretch/>
        </p:blipFill>
        <p:spPr bwMode="auto">
          <a:xfrm>
            <a:off x="2527221" y="2543370"/>
            <a:ext cx="5352189" cy="4227081"/>
          </a:xfrm>
          <a:prstGeom prst="rect">
            <a:avLst/>
          </a:prstGeom>
          <a:noFill/>
          <a:extLst>
            <a:ext uri="{909E8E84-426E-40DD-AFC4-6F175D3DCCD1}">
              <a14:hiddenFill xmlns:a14="http://schemas.microsoft.com/office/drawing/2010/main">
                <a:solidFill>
                  <a:srgbClr val="FFFFFF"/>
                </a:solidFill>
              </a14:hiddenFill>
            </a:ext>
          </a:extLst>
        </p:spPr>
      </p:pic>
      <p:pic>
        <p:nvPicPr>
          <p:cNvPr id="80898" name="Picture 184" descr="CH2_PPT_Slide_76"/>
          <p:cNvPicPr>
            <a:picLocks noChangeAspect="1" noChangeArrowheads="1"/>
          </p:cNvPicPr>
          <p:nvPr/>
        </p:nvPicPr>
        <p:blipFill>
          <a:blip r:embed="rId4">
            <a:extLst>
              <a:ext uri="{28A0092B-C50C-407E-A947-70E740481C1C}">
                <a14:useLocalDpi xmlns:a14="http://schemas.microsoft.com/office/drawing/2010/main" val="0"/>
              </a:ext>
            </a:extLst>
          </a:blip>
          <a:srcRect l="50023" b="87759"/>
          <a:stretch>
            <a:fillRect/>
          </a:stretch>
        </p:blipFill>
        <p:spPr bwMode="auto">
          <a:xfrm>
            <a:off x="5105400" y="1117600"/>
            <a:ext cx="35687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QuickCheck 2.23</a:t>
            </a:r>
            <a:endParaRPr lang="en-US" dirty="0"/>
          </a:p>
        </p:txBody>
      </p:sp>
      <p:sp>
        <p:nvSpPr>
          <p:cNvPr id="80900" name="Rectangle 2"/>
          <p:cNvSpPr>
            <a:spLocks noGrp="1" noChangeArrowheads="1"/>
          </p:cNvSpPr>
          <p:nvPr>
            <p:ph type="body" idx="1"/>
          </p:nvPr>
        </p:nvSpPr>
        <p:spPr/>
        <p:txBody>
          <a:bodyPr/>
          <a:lstStyle/>
          <a:p>
            <a:r>
              <a:rPr lang="en-US" altLang="en-US" dirty="0" smtClean="0"/>
              <a:t>A cart </a:t>
            </a:r>
            <a:r>
              <a:rPr lang="en-US" altLang="en-US" i="1" dirty="0" smtClean="0"/>
              <a:t>slows down</a:t>
            </a:r>
            <a:r>
              <a:rPr lang="en-US" altLang="en-US" dirty="0" smtClean="0"/>
              <a:t> while moving </a:t>
            </a:r>
            <a:br>
              <a:rPr lang="en-US" altLang="en-US" dirty="0" smtClean="0"/>
            </a:br>
            <a:r>
              <a:rPr lang="en-US" altLang="en-US" dirty="0" smtClean="0"/>
              <a:t>away from the origin. What do </a:t>
            </a:r>
            <a:br>
              <a:rPr lang="en-US" altLang="en-US" dirty="0" smtClean="0"/>
            </a:br>
            <a:r>
              <a:rPr lang="en-US" altLang="en-US" dirty="0" smtClean="0"/>
              <a:t>the velocity and acceleration </a:t>
            </a:r>
            <a:br>
              <a:rPr lang="en-US" altLang="en-US" dirty="0" smtClean="0"/>
            </a:br>
            <a:r>
              <a:rPr lang="en-US" altLang="en-US" dirty="0" smtClean="0"/>
              <a:t>graphs look like?</a:t>
            </a:r>
          </a:p>
          <a:p>
            <a:endParaRPr lang="en-US" altLang="en-US" dirty="0" smtClean="0"/>
          </a:p>
          <a:p>
            <a:endParaRPr lang="en-US" altLang="en-US" dirty="0" smtClean="0"/>
          </a:p>
        </p:txBody>
      </p:sp>
      <p:sp>
        <p:nvSpPr>
          <p:cNvPr id="3" name="Date Placeholder 2"/>
          <p:cNvSpPr>
            <a:spLocks noGrp="1"/>
          </p:cNvSpPr>
          <p:nvPr>
            <p:ph type="dt" sz="half" idx="10"/>
          </p:nvPr>
        </p:nvSpPr>
        <p:spPr/>
        <p:txBody>
          <a:bodyPr/>
          <a:lstStyle/>
          <a:p>
            <a:r>
              <a:rPr lang="en-US" smtClean="0"/>
              <a:t>© 2015 Pearson Education, Inc.</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574486013"/>
              </p:ext>
            </p:extLst>
          </p:nvPr>
        </p:nvGraphicFramePr>
        <p:xfrm>
          <a:off x="5498843" y="3900233"/>
          <a:ext cx="363537" cy="333375"/>
        </p:xfrm>
        <a:graphic>
          <a:graphicData uri="http://schemas.openxmlformats.org/presentationml/2006/ole">
            <mc:AlternateContent xmlns:mc="http://schemas.openxmlformats.org/markup-compatibility/2006">
              <mc:Choice xmlns:v="urn:schemas-microsoft-com:vml" Requires="v">
                <p:oleObj spid="_x0000_s46088" name="Photo Editor Photo" r:id="rId5" imgW="476316" imgH="438095" progId="MSPhotoEd.3">
                  <p:embed/>
                </p:oleObj>
              </mc:Choice>
              <mc:Fallback>
                <p:oleObj name="Photo Editor Photo" r:id="rId5" imgW="476316" imgH="43809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8843" y="3900233"/>
                        <a:ext cx="363537"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5570760" y="3513914"/>
            <a:ext cx="219705" cy="315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9" name="TextBox 8"/>
          <p:cNvSpPr txBox="1"/>
          <p:nvPr/>
        </p:nvSpPr>
        <p:spPr>
          <a:xfrm>
            <a:off x="5549760" y="3530654"/>
            <a:ext cx="359394" cy="307777"/>
          </a:xfrm>
          <a:prstGeom prst="rect">
            <a:avLst/>
          </a:prstGeom>
          <a:noFill/>
        </p:spPr>
        <p:txBody>
          <a:bodyPr wrap="none" rtlCol="0">
            <a:spAutoFit/>
          </a:bodyPr>
          <a:lstStyle/>
          <a:p>
            <a:r>
              <a:rPr lang="en-US" sz="1400" dirty="0" smtClean="0">
                <a:solidFill>
                  <a:srgbClr val="BA3430"/>
                </a:solidFill>
                <a:latin typeface="Times New Roman" panose="02020603050405020304" pitchFamily="18" charset="0"/>
                <a:cs typeface="Times New Roman" panose="02020603050405020304" pitchFamily="18" charset="0"/>
              </a:rPr>
              <a:t>C.</a:t>
            </a:r>
            <a:endParaRPr lang="en-US" sz="1400" dirty="0">
              <a:solidFill>
                <a:srgbClr val="BA343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58460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55" name="Picture 11" descr="CH2_PPT_Slide_78"/>
          <p:cNvPicPr>
            <a:picLocks noChangeAspect="1" noChangeArrowheads="1"/>
          </p:cNvPicPr>
          <p:nvPr/>
        </p:nvPicPr>
        <p:blipFill rotWithShape="1">
          <a:blip r:embed="rId3">
            <a:extLst>
              <a:ext uri="{28A0092B-C50C-407E-A947-70E740481C1C}">
                <a14:useLocalDpi xmlns:a14="http://schemas.microsoft.com/office/drawing/2010/main" val="0"/>
              </a:ext>
            </a:extLst>
          </a:blip>
          <a:srcRect t="13399" r="14769"/>
          <a:stretch/>
        </p:blipFill>
        <p:spPr bwMode="auto">
          <a:xfrm>
            <a:off x="2155006" y="2515611"/>
            <a:ext cx="5500662" cy="4304538"/>
          </a:xfrm>
          <a:prstGeom prst="rect">
            <a:avLst/>
          </a:prstGeom>
          <a:noFill/>
          <a:extLst>
            <a:ext uri="{909E8E84-426E-40DD-AFC4-6F175D3DCCD1}">
              <a14:hiddenFill xmlns:a14="http://schemas.microsoft.com/office/drawing/2010/main">
                <a:solidFill>
                  <a:srgbClr val="FFFFFF"/>
                </a:solidFill>
              </a14:hiddenFill>
            </a:ext>
          </a:extLst>
        </p:spPr>
      </p:pic>
      <p:pic>
        <p:nvPicPr>
          <p:cNvPr id="82946" name="Picture 135" descr="CH2_PPT_Slide_78"/>
          <p:cNvPicPr>
            <a:picLocks noChangeAspect="1" noChangeArrowheads="1"/>
          </p:cNvPicPr>
          <p:nvPr/>
        </p:nvPicPr>
        <p:blipFill>
          <a:blip r:embed="rId3">
            <a:extLst>
              <a:ext uri="{28A0092B-C50C-407E-A947-70E740481C1C}">
                <a14:useLocalDpi xmlns:a14="http://schemas.microsoft.com/office/drawing/2010/main" val="0"/>
              </a:ext>
            </a:extLst>
          </a:blip>
          <a:srcRect l="50023" b="84480"/>
          <a:stretch>
            <a:fillRect/>
          </a:stretch>
        </p:blipFill>
        <p:spPr bwMode="auto">
          <a:xfrm>
            <a:off x="5226050" y="1143000"/>
            <a:ext cx="33845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QuickCheck 2.24</a:t>
            </a:r>
            <a:endParaRPr lang="en-US" dirty="0"/>
          </a:p>
        </p:txBody>
      </p:sp>
      <p:sp>
        <p:nvSpPr>
          <p:cNvPr id="82948" name="Rectangle 2"/>
          <p:cNvSpPr>
            <a:spLocks noGrp="1" noChangeArrowheads="1"/>
          </p:cNvSpPr>
          <p:nvPr>
            <p:ph type="body" idx="1"/>
          </p:nvPr>
        </p:nvSpPr>
        <p:spPr/>
        <p:txBody>
          <a:bodyPr/>
          <a:lstStyle/>
          <a:p>
            <a:r>
              <a:rPr lang="en-US" altLang="en-US" dirty="0" smtClean="0"/>
              <a:t>A cart </a:t>
            </a:r>
            <a:r>
              <a:rPr lang="en-US" altLang="en-US" i="1" dirty="0" smtClean="0"/>
              <a:t>speeds up</a:t>
            </a:r>
            <a:r>
              <a:rPr lang="en-US" altLang="en-US" dirty="0" smtClean="0"/>
              <a:t> while moving </a:t>
            </a:r>
            <a:br>
              <a:rPr lang="en-US" altLang="en-US" dirty="0" smtClean="0"/>
            </a:br>
            <a:r>
              <a:rPr lang="en-US" altLang="en-US" dirty="0" smtClean="0"/>
              <a:t>toward the origin. What do the </a:t>
            </a:r>
            <a:br>
              <a:rPr lang="en-US" altLang="en-US" dirty="0" smtClean="0"/>
            </a:br>
            <a:r>
              <a:rPr lang="en-US" altLang="en-US" dirty="0" smtClean="0"/>
              <a:t>velocity and acceleration graphs </a:t>
            </a:r>
            <a:br>
              <a:rPr lang="en-US" altLang="en-US" dirty="0" smtClean="0"/>
            </a:br>
            <a:r>
              <a:rPr lang="en-US" altLang="en-US" dirty="0" smtClean="0"/>
              <a:t>look like?</a:t>
            </a:r>
          </a:p>
          <a:p>
            <a:endParaRPr lang="en-US" altLang="en-US" dirty="0" smtClean="0"/>
          </a:p>
        </p:txBody>
      </p:sp>
      <p:sp>
        <p:nvSpPr>
          <p:cNvPr id="3" name="Date Placeholder 2"/>
          <p:cNvSpPr>
            <a:spLocks noGrp="1"/>
          </p:cNvSpPr>
          <p:nvPr>
            <p:ph type="dt" sz="half" idx="10"/>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122386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55" name="Picture 11" descr="CH2_PPT_Slide_78"/>
          <p:cNvPicPr>
            <a:picLocks noChangeAspect="1" noChangeArrowheads="1"/>
          </p:cNvPicPr>
          <p:nvPr/>
        </p:nvPicPr>
        <p:blipFill rotWithShape="1">
          <a:blip r:embed="rId4">
            <a:extLst>
              <a:ext uri="{28A0092B-C50C-407E-A947-70E740481C1C}">
                <a14:useLocalDpi xmlns:a14="http://schemas.microsoft.com/office/drawing/2010/main" val="0"/>
              </a:ext>
            </a:extLst>
          </a:blip>
          <a:srcRect t="13399" r="14769"/>
          <a:stretch/>
        </p:blipFill>
        <p:spPr bwMode="auto">
          <a:xfrm>
            <a:off x="2155006" y="2515611"/>
            <a:ext cx="5500662" cy="4304538"/>
          </a:xfrm>
          <a:prstGeom prst="rect">
            <a:avLst/>
          </a:prstGeom>
          <a:noFill/>
          <a:extLst>
            <a:ext uri="{909E8E84-426E-40DD-AFC4-6F175D3DCCD1}">
              <a14:hiddenFill xmlns:a14="http://schemas.microsoft.com/office/drawing/2010/main">
                <a:solidFill>
                  <a:srgbClr val="FFFFFF"/>
                </a:solidFill>
              </a14:hiddenFill>
            </a:ext>
          </a:extLst>
        </p:spPr>
      </p:pic>
      <p:pic>
        <p:nvPicPr>
          <p:cNvPr id="82946" name="Picture 135" descr="CH2_PPT_Slide_78"/>
          <p:cNvPicPr>
            <a:picLocks noChangeAspect="1" noChangeArrowheads="1"/>
          </p:cNvPicPr>
          <p:nvPr/>
        </p:nvPicPr>
        <p:blipFill>
          <a:blip r:embed="rId4">
            <a:extLst>
              <a:ext uri="{28A0092B-C50C-407E-A947-70E740481C1C}">
                <a14:useLocalDpi xmlns:a14="http://schemas.microsoft.com/office/drawing/2010/main" val="0"/>
              </a:ext>
            </a:extLst>
          </a:blip>
          <a:srcRect l="50023" b="84480"/>
          <a:stretch>
            <a:fillRect/>
          </a:stretch>
        </p:blipFill>
        <p:spPr bwMode="auto">
          <a:xfrm>
            <a:off x="5226050" y="1143000"/>
            <a:ext cx="33845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QuickCheck 2.24</a:t>
            </a:r>
            <a:endParaRPr lang="en-US" dirty="0"/>
          </a:p>
        </p:txBody>
      </p:sp>
      <p:sp>
        <p:nvSpPr>
          <p:cNvPr id="82948" name="Rectangle 2"/>
          <p:cNvSpPr>
            <a:spLocks noGrp="1" noChangeArrowheads="1"/>
          </p:cNvSpPr>
          <p:nvPr>
            <p:ph type="body" idx="1"/>
          </p:nvPr>
        </p:nvSpPr>
        <p:spPr/>
        <p:txBody>
          <a:bodyPr/>
          <a:lstStyle/>
          <a:p>
            <a:r>
              <a:rPr lang="en-US" altLang="en-US" dirty="0" smtClean="0"/>
              <a:t>A cart </a:t>
            </a:r>
            <a:r>
              <a:rPr lang="en-US" altLang="en-US" i="1" dirty="0" smtClean="0"/>
              <a:t>speeds up</a:t>
            </a:r>
            <a:r>
              <a:rPr lang="en-US" altLang="en-US" dirty="0" smtClean="0"/>
              <a:t> while moving </a:t>
            </a:r>
            <a:br>
              <a:rPr lang="en-US" altLang="en-US" dirty="0" smtClean="0"/>
            </a:br>
            <a:r>
              <a:rPr lang="en-US" altLang="en-US" dirty="0" smtClean="0"/>
              <a:t>toward the origin. What do the </a:t>
            </a:r>
            <a:br>
              <a:rPr lang="en-US" altLang="en-US" dirty="0" smtClean="0"/>
            </a:br>
            <a:r>
              <a:rPr lang="en-US" altLang="en-US" dirty="0" smtClean="0"/>
              <a:t>velocity and acceleration graphs </a:t>
            </a:r>
            <a:br>
              <a:rPr lang="en-US" altLang="en-US" dirty="0" smtClean="0"/>
            </a:br>
            <a:r>
              <a:rPr lang="en-US" altLang="en-US" dirty="0" smtClean="0"/>
              <a:t>look like?</a:t>
            </a:r>
          </a:p>
          <a:p>
            <a:endParaRPr lang="en-US" altLang="en-US" dirty="0" smtClean="0"/>
          </a:p>
        </p:txBody>
      </p:sp>
      <p:sp>
        <p:nvSpPr>
          <p:cNvPr id="3" name="Date Placeholder 2"/>
          <p:cNvSpPr>
            <a:spLocks noGrp="1"/>
          </p:cNvSpPr>
          <p:nvPr>
            <p:ph type="dt" sz="half" idx="10"/>
          </p:nvPr>
        </p:nvSpPr>
        <p:spPr/>
        <p:txBody>
          <a:bodyPr/>
          <a:lstStyle/>
          <a:p>
            <a:r>
              <a:rPr lang="en-US" smtClean="0"/>
              <a:t>© 2015 Pearson Education, Inc.</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871476791"/>
              </p:ext>
            </p:extLst>
          </p:nvPr>
        </p:nvGraphicFramePr>
        <p:xfrm>
          <a:off x="5226050" y="3922827"/>
          <a:ext cx="363537" cy="333375"/>
        </p:xfrm>
        <a:graphic>
          <a:graphicData uri="http://schemas.openxmlformats.org/presentationml/2006/ole">
            <mc:AlternateContent xmlns:mc="http://schemas.openxmlformats.org/markup-compatibility/2006">
              <mc:Choice xmlns:v="urn:schemas-microsoft-com:vml" Requires="v">
                <p:oleObj spid="_x0000_s47112" name="Photo Editor Photo" r:id="rId5" imgW="476316" imgH="438095" progId="MSPhotoEd.3">
                  <p:embed/>
                </p:oleObj>
              </mc:Choice>
              <mc:Fallback>
                <p:oleObj name="Photo Editor Photo" r:id="rId5" imgW="476316" imgH="43809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6050" y="3922827"/>
                        <a:ext cx="363537"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5297967" y="3536508"/>
            <a:ext cx="219705" cy="315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9" name="TextBox 8"/>
          <p:cNvSpPr txBox="1"/>
          <p:nvPr/>
        </p:nvSpPr>
        <p:spPr>
          <a:xfrm>
            <a:off x="5276967" y="3553248"/>
            <a:ext cx="359394" cy="307777"/>
          </a:xfrm>
          <a:prstGeom prst="rect">
            <a:avLst/>
          </a:prstGeom>
          <a:noFill/>
        </p:spPr>
        <p:txBody>
          <a:bodyPr wrap="none" rtlCol="0">
            <a:spAutoFit/>
          </a:bodyPr>
          <a:lstStyle/>
          <a:p>
            <a:r>
              <a:rPr lang="en-US" sz="1400" dirty="0" smtClean="0">
                <a:solidFill>
                  <a:srgbClr val="BA3430"/>
                </a:solidFill>
                <a:latin typeface="Times New Roman" panose="02020603050405020304" pitchFamily="18" charset="0"/>
                <a:cs typeface="Times New Roman" panose="02020603050405020304" pitchFamily="18" charset="0"/>
              </a:rPr>
              <a:t>C.</a:t>
            </a:r>
            <a:endParaRPr lang="en-US" sz="1400" dirty="0">
              <a:solidFill>
                <a:srgbClr val="BA343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05623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35" descr="CH2_PPT_Slide_91"/>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b="13216"/>
          <a:stretch/>
        </p:blipFill>
        <p:spPr bwMode="auto">
          <a:xfrm>
            <a:off x="246221" y="3910589"/>
            <a:ext cx="8548687" cy="242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QuickCheck 2.25</a:t>
            </a:r>
            <a:endParaRPr lang="en-US" dirty="0"/>
          </a:p>
        </p:txBody>
      </p:sp>
      <p:sp>
        <p:nvSpPr>
          <p:cNvPr id="96259" name="Rectangle 2"/>
          <p:cNvSpPr>
            <a:spLocks noGrp="1" noChangeArrowheads="1"/>
          </p:cNvSpPr>
          <p:nvPr>
            <p:ph type="body" idx="1"/>
          </p:nvPr>
        </p:nvSpPr>
        <p:spPr/>
        <p:txBody>
          <a:bodyPr/>
          <a:lstStyle/>
          <a:p>
            <a:r>
              <a:rPr lang="en-US" altLang="en-US" dirty="0" smtClean="0"/>
              <a:t>Which velocity-versus-time graph </a:t>
            </a:r>
            <a:br>
              <a:rPr lang="en-US" altLang="en-US" dirty="0" smtClean="0"/>
            </a:br>
            <a:r>
              <a:rPr lang="en-US" altLang="en-US" dirty="0" smtClean="0"/>
              <a:t>goes with this acceleration graph?</a:t>
            </a:r>
          </a:p>
        </p:txBody>
      </p:sp>
      <p:sp>
        <p:nvSpPr>
          <p:cNvPr id="3" name="Date Placeholder 2"/>
          <p:cNvSpPr>
            <a:spLocks noGrp="1"/>
          </p:cNvSpPr>
          <p:nvPr>
            <p:ph type="dt" sz="half" idx="10"/>
          </p:nvPr>
        </p:nvSpPr>
        <p:spPr/>
        <p:txBody>
          <a:bodyPr/>
          <a:lstStyle/>
          <a:p>
            <a:r>
              <a:rPr lang="en-US" smtClean="0"/>
              <a:t>© 2015 Pearson Education, Inc.</a:t>
            </a:r>
            <a:endParaRPr lang="en-US" dirty="0"/>
          </a:p>
        </p:txBody>
      </p:sp>
      <p:pic>
        <p:nvPicPr>
          <p:cNvPr id="11" name="Picture 37" descr="CH2_PPT_Slide_91"/>
          <p:cNvPicPr>
            <a:picLocks noChangeAspect="1" noChangeArrowheads="1"/>
          </p:cNvPicPr>
          <p:nvPr/>
        </p:nvPicPr>
        <p:blipFill>
          <a:blip r:embed="rId3">
            <a:extLst>
              <a:ext uri="{28A0092B-C50C-407E-A947-70E740481C1C}">
                <a14:useLocalDpi xmlns:a14="http://schemas.microsoft.com/office/drawing/2010/main" val="0"/>
              </a:ext>
            </a:extLst>
          </a:blip>
          <a:srcRect l="56694" t="12970" r="16119" b="55786"/>
          <a:stretch>
            <a:fillRect/>
          </a:stretch>
        </p:blipFill>
        <p:spPr bwMode="auto">
          <a:xfrm>
            <a:off x="5840649" y="1297326"/>
            <a:ext cx="23241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5539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35" descr="CH2_PPT_Slide_91"/>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b="13216"/>
          <a:stretch/>
        </p:blipFill>
        <p:spPr bwMode="auto">
          <a:xfrm>
            <a:off x="246221" y="3910589"/>
            <a:ext cx="8548687" cy="242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QuickCheck 2.25</a:t>
            </a:r>
            <a:endParaRPr lang="en-US" dirty="0"/>
          </a:p>
        </p:txBody>
      </p:sp>
      <p:sp>
        <p:nvSpPr>
          <p:cNvPr id="96259" name="Rectangle 2"/>
          <p:cNvSpPr>
            <a:spLocks noGrp="1" noChangeArrowheads="1"/>
          </p:cNvSpPr>
          <p:nvPr>
            <p:ph type="body" idx="1"/>
          </p:nvPr>
        </p:nvSpPr>
        <p:spPr/>
        <p:txBody>
          <a:bodyPr/>
          <a:lstStyle/>
          <a:p>
            <a:r>
              <a:rPr lang="en-US" altLang="en-US" dirty="0" smtClean="0"/>
              <a:t>Which velocity-versus-time graph</a:t>
            </a:r>
            <a:br>
              <a:rPr lang="en-US" altLang="en-US" dirty="0" smtClean="0"/>
            </a:br>
            <a:r>
              <a:rPr lang="en-US" altLang="en-US" dirty="0" smtClean="0"/>
              <a:t>goes with this acceleration graph?</a:t>
            </a:r>
          </a:p>
        </p:txBody>
      </p:sp>
      <p:sp>
        <p:nvSpPr>
          <p:cNvPr id="3" name="Date Placeholder 2"/>
          <p:cNvSpPr>
            <a:spLocks noGrp="1"/>
          </p:cNvSpPr>
          <p:nvPr>
            <p:ph type="dt" sz="half" idx="10"/>
          </p:nvPr>
        </p:nvSpPr>
        <p:spPr/>
        <p:txBody>
          <a:bodyPr/>
          <a:lstStyle/>
          <a:p>
            <a:r>
              <a:rPr lang="en-US" smtClean="0"/>
              <a:t>© 2015 Pearson Education, Inc.</a:t>
            </a:r>
            <a:endParaRPr lang="en-US" dirty="0"/>
          </a:p>
        </p:txBody>
      </p:sp>
      <p:pic>
        <p:nvPicPr>
          <p:cNvPr id="96262" name="Picture 37" descr="CH2_PPT_Slide_91"/>
          <p:cNvPicPr>
            <a:picLocks noChangeAspect="1" noChangeArrowheads="1"/>
          </p:cNvPicPr>
          <p:nvPr/>
        </p:nvPicPr>
        <p:blipFill>
          <a:blip r:embed="rId4">
            <a:extLst>
              <a:ext uri="{28A0092B-C50C-407E-A947-70E740481C1C}">
                <a14:useLocalDpi xmlns:a14="http://schemas.microsoft.com/office/drawing/2010/main" val="0"/>
              </a:ext>
            </a:extLst>
          </a:blip>
          <a:srcRect l="56694" t="12970" r="16119" b="55786"/>
          <a:stretch>
            <a:fillRect/>
          </a:stretch>
        </p:blipFill>
        <p:spPr bwMode="auto">
          <a:xfrm>
            <a:off x="5840649" y="1297326"/>
            <a:ext cx="23241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895914" y="6003649"/>
            <a:ext cx="349776" cy="323165"/>
          </a:xfrm>
          <a:prstGeom prst="rect">
            <a:avLst/>
          </a:prstGeom>
          <a:solidFill>
            <a:schemeClr val="bg1"/>
          </a:solidFill>
        </p:spPr>
        <p:txBody>
          <a:bodyPr wrap="none" rtlCol="0">
            <a:spAutoFit/>
          </a:bodyPr>
          <a:lstStyle/>
          <a:p>
            <a:r>
              <a:rPr lang="en-US" sz="1500" dirty="0" smtClean="0">
                <a:solidFill>
                  <a:srgbClr val="BA3430"/>
                </a:solidFill>
                <a:latin typeface="Times New Roman" panose="02020603050405020304" pitchFamily="18" charset="0"/>
                <a:cs typeface="Times New Roman" panose="02020603050405020304" pitchFamily="18" charset="0"/>
              </a:rPr>
              <a:t>E.</a:t>
            </a:r>
            <a:endParaRPr lang="en-US" sz="1500" dirty="0">
              <a:solidFill>
                <a:srgbClr val="BA3430"/>
              </a:solidFill>
              <a:latin typeface="Times New Roman" panose="02020603050405020304" pitchFamily="18" charset="0"/>
              <a:cs typeface="Times New Roman" panose="02020603050405020304" pitchFamily="18" charset="0"/>
            </a:endParaRPr>
          </a:p>
        </p:txBody>
      </p:sp>
      <p:graphicFrame>
        <p:nvGraphicFramePr>
          <p:cNvPr id="9" name="Object 5"/>
          <p:cNvGraphicFramePr>
            <a:graphicFrameLocks noChangeAspect="1"/>
          </p:cNvGraphicFramePr>
          <p:nvPr>
            <p:extLst>
              <p:ext uri="{D42A27DB-BD31-4B8C-83A1-F6EECF244321}">
                <p14:modId xmlns:p14="http://schemas.microsoft.com/office/powerpoint/2010/main" val="240031765"/>
              </p:ext>
            </p:extLst>
          </p:nvPr>
        </p:nvGraphicFramePr>
        <p:xfrm>
          <a:off x="7442410" y="6005763"/>
          <a:ext cx="363537" cy="334963"/>
        </p:xfrm>
        <a:graphic>
          <a:graphicData uri="http://schemas.openxmlformats.org/presentationml/2006/ole">
            <mc:AlternateContent xmlns:mc="http://schemas.openxmlformats.org/markup-compatibility/2006">
              <mc:Choice xmlns:v="urn:schemas-microsoft-com:vml" Requires="v">
                <p:oleObj spid="_x0000_s48136" name="Photo Editor Photo" r:id="rId5" imgW="476316" imgH="438095" progId="MSPhotoEd.3">
                  <p:embed/>
                </p:oleObj>
              </mc:Choice>
              <mc:Fallback>
                <p:oleObj name="Photo Editor Photo" r:id="rId5" imgW="476316" imgH="43809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2410" y="6005763"/>
                        <a:ext cx="363537" cy="334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781578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QuickCheck 2.26</a:t>
            </a:r>
            <a:endParaRPr lang="en-US" dirty="0"/>
          </a:p>
        </p:txBody>
      </p:sp>
      <p:sp>
        <p:nvSpPr>
          <p:cNvPr id="100354" name="Rectangle 2"/>
          <p:cNvSpPr>
            <a:spLocks noGrp="1" noChangeArrowheads="1"/>
          </p:cNvSpPr>
          <p:nvPr>
            <p:ph type="body" idx="1"/>
          </p:nvPr>
        </p:nvSpPr>
        <p:spPr/>
        <p:txBody>
          <a:bodyPr/>
          <a:lstStyle/>
          <a:p>
            <a:r>
              <a:rPr lang="en-US" altLang="en-US" dirty="0" smtClean="0"/>
              <a:t>A ball is tossed straight up in the air. At its very highest point, the ball’s instantaneous acceleration </a:t>
            </a:r>
            <a:r>
              <a:rPr lang="en-US" altLang="en-US" i="1" dirty="0" smtClean="0"/>
              <a:t>a</a:t>
            </a:r>
            <a:r>
              <a:rPr lang="en-US" altLang="en-US" i="1" baseline="-25000" dirty="0" smtClean="0"/>
              <a:t>y</a:t>
            </a:r>
            <a:r>
              <a:rPr lang="en-US" altLang="en-US" dirty="0" smtClean="0"/>
              <a:t> is</a:t>
            </a:r>
          </a:p>
          <a:p>
            <a:endParaRPr lang="en-US" altLang="en-US" dirty="0" smtClean="0"/>
          </a:p>
          <a:p>
            <a:pPr lvl="1"/>
            <a:r>
              <a:rPr lang="en-US" altLang="en-US" dirty="0" smtClean="0"/>
              <a:t>Positive.</a:t>
            </a:r>
          </a:p>
          <a:p>
            <a:pPr lvl="1"/>
            <a:r>
              <a:rPr lang="en-US" altLang="en-US" dirty="0" smtClean="0"/>
              <a:t>Negative.</a:t>
            </a:r>
          </a:p>
          <a:p>
            <a:pPr lvl="1"/>
            <a:r>
              <a:rPr lang="en-US" altLang="en-US" dirty="0" smtClean="0"/>
              <a:t>Zero.</a:t>
            </a:r>
          </a:p>
        </p:txBody>
      </p:sp>
      <p:sp>
        <p:nvSpPr>
          <p:cNvPr id="3" name="Date Placeholder 2"/>
          <p:cNvSpPr>
            <a:spLocks noGrp="1"/>
          </p:cNvSpPr>
          <p:nvPr>
            <p:ph type="dt" sz="half" idx="10"/>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0017460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QuickCheck 2.26</a:t>
            </a:r>
            <a:endParaRPr lang="en-US" dirty="0"/>
          </a:p>
        </p:txBody>
      </p:sp>
      <p:sp>
        <p:nvSpPr>
          <p:cNvPr id="100354" name="Rectangle 2"/>
          <p:cNvSpPr>
            <a:spLocks noGrp="1" noChangeArrowheads="1"/>
          </p:cNvSpPr>
          <p:nvPr>
            <p:ph type="body" idx="1"/>
          </p:nvPr>
        </p:nvSpPr>
        <p:spPr/>
        <p:txBody>
          <a:bodyPr/>
          <a:lstStyle/>
          <a:p>
            <a:r>
              <a:rPr lang="en-US" altLang="en-US" dirty="0" smtClean="0"/>
              <a:t>A ball is tossed straight up in the air. At its very highest point, the ball’s instantaneous acceleration </a:t>
            </a:r>
            <a:r>
              <a:rPr lang="en-US" altLang="en-US" i="1" dirty="0" smtClean="0"/>
              <a:t>a</a:t>
            </a:r>
            <a:r>
              <a:rPr lang="en-US" altLang="en-US" i="1" baseline="-25000" dirty="0" smtClean="0"/>
              <a:t>y</a:t>
            </a:r>
            <a:r>
              <a:rPr lang="en-US" altLang="en-US" dirty="0" smtClean="0"/>
              <a:t> is</a:t>
            </a:r>
          </a:p>
          <a:p>
            <a:endParaRPr lang="en-US" altLang="en-US" dirty="0" smtClean="0"/>
          </a:p>
          <a:p>
            <a:pPr lvl="1"/>
            <a:r>
              <a:rPr lang="en-US" altLang="en-US" dirty="0" smtClean="0"/>
              <a:t>Positive.</a:t>
            </a:r>
          </a:p>
          <a:p>
            <a:pPr lvl="1"/>
            <a:r>
              <a:rPr lang="en-US" altLang="en-US" dirty="0" smtClean="0">
                <a:solidFill>
                  <a:srgbClr val="FF0000"/>
                </a:solidFill>
              </a:rPr>
              <a:t>Negative.</a:t>
            </a:r>
          </a:p>
          <a:p>
            <a:pPr lvl="1"/>
            <a:r>
              <a:rPr lang="en-US" altLang="en-US" dirty="0" smtClean="0"/>
              <a:t>Zero.</a:t>
            </a:r>
          </a:p>
        </p:txBody>
      </p:sp>
      <p:sp>
        <p:nvSpPr>
          <p:cNvPr id="3" name="Date Placeholder 2"/>
          <p:cNvSpPr>
            <a:spLocks noGrp="1"/>
          </p:cNvSpPr>
          <p:nvPr>
            <p:ph type="dt" sz="half" idx="10"/>
          </p:nvPr>
        </p:nvSpPr>
        <p:spPr/>
        <p:txBody>
          <a:bodyPr/>
          <a:lstStyle/>
          <a:p>
            <a:r>
              <a:rPr lang="en-US" smtClean="0"/>
              <a:t>© 2015 Pearson Education, Inc.</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256432299"/>
              </p:ext>
            </p:extLst>
          </p:nvPr>
        </p:nvGraphicFramePr>
        <p:xfrm>
          <a:off x="131763" y="3108549"/>
          <a:ext cx="363537" cy="333375"/>
        </p:xfrm>
        <a:graphic>
          <a:graphicData uri="http://schemas.openxmlformats.org/presentationml/2006/ole">
            <mc:AlternateContent xmlns:mc="http://schemas.openxmlformats.org/markup-compatibility/2006">
              <mc:Choice xmlns:v="urn:schemas-microsoft-com:vml" Requires="v">
                <p:oleObj spid="_x0000_s49159" name="Photo Editor Photo" r:id="rId4" imgW="476316" imgH="438095" progId="MSPhotoEd.3">
                  <p:embed/>
                </p:oleObj>
              </mc:Choice>
              <mc:Fallback>
                <p:oleObj name="Photo Editor Photo" r:id="rId4" imgW="476316" imgH="438095"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763" y="3108549"/>
                        <a:ext cx="363537"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24767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991" y="4148045"/>
            <a:ext cx="8485632" cy="2023872"/>
          </a:xfrm>
          <a:prstGeom prst="rect">
            <a:avLst/>
          </a:prstGeom>
        </p:spPr>
      </p:pic>
      <p:sp>
        <p:nvSpPr>
          <p:cNvPr id="3" name="Content Placeholder 2"/>
          <p:cNvSpPr>
            <a:spLocks noGrp="1"/>
          </p:cNvSpPr>
          <p:nvPr>
            <p:ph idx="1"/>
          </p:nvPr>
        </p:nvSpPr>
        <p:spPr>
          <a:xfrm>
            <a:off x="116586" y="723900"/>
            <a:ext cx="8807958" cy="5457444"/>
          </a:xfrm>
        </p:spPr>
        <p:txBody>
          <a:bodyPr/>
          <a:lstStyle/>
          <a:p>
            <a:pPr marL="0" indent="0">
              <a:buNone/>
            </a:pPr>
            <a:r>
              <a:rPr lang="en-US" dirty="0"/>
              <a:t>A graph of position versus time for a basketball player moving down the court appears as follows</a:t>
            </a:r>
            <a:r>
              <a:rPr lang="en-US" dirty="0" smtClean="0"/>
              <a:t>:</a:t>
            </a:r>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Which </a:t>
            </a:r>
            <a:r>
              <a:rPr lang="en-US" dirty="0"/>
              <a:t>of the following velocity graphs matches the position graph?</a:t>
            </a:r>
          </a:p>
          <a:p>
            <a:pPr marL="0" indent="0">
              <a:buNone/>
            </a:pPr>
            <a:endParaRPr lang="en-US" dirty="0" smtClean="0"/>
          </a:p>
          <a:p>
            <a:pPr marL="0" indent="0">
              <a:buNone/>
            </a:pP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6704" y="1496949"/>
            <a:ext cx="1853184" cy="1670304"/>
          </a:xfrm>
          <a:prstGeom prst="rect">
            <a:avLst/>
          </a:prstGeom>
        </p:spPr>
      </p:pic>
      <p:sp>
        <p:nvSpPr>
          <p:cNvPr id="2" name="Title 1"/>
          <p:cNvSpPr>
            <a:spLocks noGrp="1"/>
          </p:cNvSpPr>
          <p:nvPr>
            <p:ph type="title"/>
          </p:nvPr>
        </p:nvSpPr>
        <p:spPr/>
        <p:txBody>
          <a:bodyPr/>
          <a:lstStyle/>
          <a:p>
            <a:r>
              <a:rPr lang="en-US" dirty="0" err="1"/>
              <a:t>QuickCheck</a:t>
            </a:r>
            <a:r>
              <a:rPr lang="en-US" dirty="0"/>
              <a:t> </a:t>
            </a:r>
            <a:r>
              <a:rPr lang="en-US" dirty="0" smtClean="0"/>
              <a:t>2.4</a:t>
            </a:r>
            <a:r>
              <a:rPr lang="en-US" dirty="0"/>
              <a:t/>
            </a:r>
            <a:br>
              <a:rPr lang="en-US" dirty="0"/>
            </a:br>
            <a:endParaRPr lang="en-US" dirty="0"/>
          </a:p>
        </p:txBody>
      </p:sp>
      <p:sp>
        <p:nvSpPr>
          <p:cNvPr id="4" name="Date Placeholder 3"/>
          <p:cNvSpPr>
            <a:spLocks noGrp="1"/>
          </p:cNvSpPr>
          <p:nvPr>
            <p:ph type="dt" sz="half" idx="10"/>
          </p:nvPr>
        </p:nvSpPr>
        <p:spPr/>
        <p:txBody>
          <a:bodyPr/>
          <a:lstStyle/>
          <a:p>
            <a:r>
              <a:rPr lang="en-US" smtClean="0"/>
              <a:t>© 2015 Pearson Education, Inc.</a:t>
            </a:r>
            <a:endParaRPr lang="en-US" dirty="0"/>
          </a:p>
        </p:txBody>
      </p:sp>
      <p:sp>
        <p:nvSpPr>
          <p:cNvPr id="8" name="Rectangle 7"/>
          <p:cNvSpPr/>
          <p:nvPr/>
        </p:nvSpPr>
        <p:spPr>
          <a:xfrm>
            <a:off x="5538665" y="5899329"/>
            <a:ext cx="367398" cy="315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9" name="TextBox 8"/>
          <p:cNvSpPr txBox="1"/>
          <p:nvPr/>
        </p:nvSpPr>
        <p:spPr>
          <a:xfrm>
            <a:off x="5517665" y="5887788"/>
            <a:ext cx="372218" cy="338554"/>
          </a:xfrm>
          <a:prstGeom prst="rect">
            <a:avLst/>
          </a:prstGeom>
          <a:noFill/>
        </p:spPr>
        <p:txBody>
          <a:bodyPr wrap="none" rtlCol="0">
            <a:spAutoFit/>
          </a:bodyPr>
          <a:lstStyle/>
          <a:p>
            <a:r>
              <a:rPr lang="en-US" sz="1600" dirty="0" smtClean="0">
                <a:solidFill>
                  <a:srgbClr val="BA3430"/>
                </a:solidFill>
                <a:latin typeface="Times New Roman" panose="02020603050405020304" pitchFamily="18" charset="0"/>
                <a:cs typeface="Times New Roman" panose="02020603050405020304" pitchFamily="18" charset="0"/>
              </a:rPr>
              <a:t>C.</a:t>
            </a:r>
            <a:endParaRPr lang="en-US" sz="1600" dirty="0">
              <a:solidFill>
                <a:srgbClr val="BA3430"/>
              </a:solidFill>
              <a:latin typeface="Times New Roman" panose="02020603050405020304" pitchFamily="18" charset="0"/>
              <a:cs typeface="Times New Roman" panose="02020603050405020304" pitchFamily="18" charset="0"/>
            </a:endParaRPr>
          </a:p>
        </p:txBody>
      </p:sp>
      <p:graphicFrame>
        <p:nvGraphicFramePr>
          <p:cNvPr id="10" name="Object 5"/>
          <p:cNvGraphicFramePr>
            <a:graphicFrameLocks noChangeAspect="1"/>
          </p:cNvGraphicFramePr>
          <p:nvPr>
            <p:extLst>
              <p:ext uri="{D42A27DB-BD31-4B8C-83A1-F6EECF244321}">
                <p14:modId xmlns:p14="http://schemas.microsoft.com/office/powerpoint/2010/main" val="1195327404"/>
              </p:ext>
            </p:extLst>
          </p:nvPr>
        </p:nvGraphicFramePr>
        <p:xfrm>
          <a:off x="5087207" y="5899329"/>
          <a:ext cx="363537" cy="334963"/>
        </p:xfrm>
        <a:graphic>
          <a:graphicData uri="http://schemas.openxmlformats.org/presentationml/2006/ole">
            <mc:AlternateContent xmlns:mc="http://schemas.openxmlformats.org/markup-compatibility/2006">
              <mc:Choice xmlns:v="urn:schemas-microsoft-com:vml" Requires="v">
                <p:oleObj spid="_x0000_s28688" name="Photo Editor Photo" r:id="rId6" imgW="476316" imgH="438095" progId="MSPhotoEd.3">
                  <p:embed/>
                </p:oleObj>
              </mc:Choice>
              <mc:Fallback>
                <p:oleObj name="Photo Editor Photo" r:id="rId6" imgW="476316" imgH="438095"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7207" y="5899329"/>
                        <a:ext cx="363537" cy="334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 name="Group 5"/>
          <p:cNvGrpSpPr/>
          <p:nvPr/>
        </p:nvGrpSpPr>
        <p:grpSpPr>
          <a:xfrm>
            <a:off x="7777998" y="5879396"/>
            <a:ext cx="388398" cy="338554"/>
            <a:chOff x="5670065" y="6040188"/>
            <a:chExt cx="388398" cy="338554"/>
          </a:xfrm>
        </p:grpSpPr>
        <p:sp>
          <p:nvSpPr>
            <p:cNvPr id="11" name="Rectangle 10"/>
            <p:cNvSpPr/>
            <p:nvPr/>
          </p:nvSpPr>
          <p:spPr>
            <a:xfrm>
              <a:off x="5691065" y="6051729"/>
              <a:ext cx="367398" cy="315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12" name="TextBox 11"/>
            <p:cNvSpPr txBox="1"/>
            <p:nvPr/>
          </p:nvSpPr>
          <p:spPr>
            <a:xfrm>
              <a:off x="5670065" y="6040188"/>
              <a:ext cx="383438"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D.</a:t>
              </a:r>
              <a:endParaRPr lang="en-US" sz="1600" dirty="0">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3349683" y="5879396"/>
            <a:ext cx="388398" cy="338554"/>
            <a:chOff x="5670065" y="6040188"/>
            <a:chExt cx="388398" cy="338554"/>
          </a:xfrm>
        </p:grpSpPr>
        <p:sp>
          <p:nvSpPr>
            <p:cNvPr id="14" name="Rectangle 13"/>
            <p:cNvSpPr/>
            <p:nvPr/>
          </p:nvSpPr>
          <p:spPr>
            <a:xfrm>
              <a:off x="5691065" y="6051729"/>
              <a:ext cx="367398" cy="315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15" name="TextBox 14"/>
            <p:cNvSpPr txBox="1"/>
            <p:nvPr/>
          </p:nvSpPr>
          <p:spPr>
            <a:xfrm>
              <a:off x="5670065" y="6040188"/>
              <a:ext cx="383438"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B.</a:t>
              </a:r>
              <a:endParaRPr lang="en-US" sz="1600" dirty="0">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1098975" y="5879396"/>
            <a:ext cx="388398" cy="338554"/>
            <a:chOff x="5670065" y="6040188"/>
            <a:chExt cx="388398" cy="338554"/>
          </a:xfrm>
        </p:grpSpPr>
        <p:sp>
          <p:nvSpPr>
            <p:cNvPr id="17" name="Rectangle 16"/>
            <p:cNvSpPr/>
            <p:nvPr/>
          </p:nvSpPr>
          <p:spPr>
            <a:xfrm>
              <a:off x="5691065" y="6051729"/>
              <a:ext cx="367398" cy="315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18" name="TextBox 17"/>
            <p:cNvSpPr txBox="1"/>
            <p:nvPr/>
          </p:nvSpPr>
          <p:spPr>
            <a:xfrm>
              <a:off x="5670065" y="6040188"/>
              <a:ext cx="383438"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A.</a:t>
              </a:r>
              <a:endParaRPr lang="en-US" sz="16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450993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9447" y="1453223"/>
            <a:ext cx="1185863" cy="4371977"/>
          </a:xfrm>
          <a:prstGeom prst="rect">
            <a:avLst/>
          </a:prstGeom>
        </p:spPr>
      </p:pic>
      <p:sp>
        <p:nvSpPr>
          <p:cNvPr id="2" name="Title 1"/>
          <p:cNvSpPr>
            <a:spLocks noGrp="1"/>
          </p:cNvSpPr>
          <p:nvPr>
            <p:ph type="title"/>
          </p:nvPr>
        </p:nvSpPr>
        <p:spPr/>
        <p:txBody>
          <a:bodyPr/>
          <a:lstStyle/>
          <a:p>
            <a:r>
              <a:rPr lang="en-US" smtClean="0"/>
              <a:t>QuickCheck 2.27</a:t>
            </a:r>
            <a:endParaRPr lang="en-US" dirty="0"/>
          </a:p>
        </p:txBody>
      </p:sp>
      <p:sp>
        <p:nvSpPr>
          <p:cNvPr id="3" name="Content Placeholder 2"/>
          <p:cNvSpPr>
            <a:spLocks noGrp="1"/>
          </p:cNvSpPr>
          <p:nvPr>
            <p:ph idx="1"/>
          </p:nvPr>
        </p:nvSpPr>
        <p:spPr>
          <a:xfrm>
            <a:off x="116586" y="1304544"/>
            <a:ext cx="6109116" cy="4876800"/>
          </a:xfrm>
        </p:spPr>
        <p:txBody>
          <a:bodyPr/>
          <a:lstStyle/>
          <a:p>
            <a:r>
              <a:rPr lang="en-US" dirty="0" smtClean="0"/>
              <a:t>An arrow is launched vertically upward. It moves straight up to a maximum height, then falls to the ground. The trajectory of the arrow is noted. At which point of the trajectory is the arrow’s acceleration the greatest? The least? Ignore air resistance; the only force acting is gravity.</a:t>
            </a:r>
          </a:p>
          <a:p>
            <a:endParaRPr lang="en-US" dirty="0"/>
          </a:p>
        </p:txBody>
      </p:sp>
      <p:sp>
        <p:nvSpPr>
          <p:cNvPr id="4" name="Date Placeholder 3"/>
          <p:cNvSpPr>
            <a:spLocks noGrp="1"/>
          </p:cNvSpPr>
          <p:nvPr>
            <p:ph type="dt" sz="half" idx="10"/>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137031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9447" y="1453223"/>
            <a:ext cx="1185863" cy="4371977"/>
          </a:xfrm>
          <a:prstGeom prst="rect">
            <a:avLst/>
          </a:prstGeom>
        </p:spPr>
      </p:pic>
      <p:sp>
        <p:nvSpPr>
          <p:cNvPr id="2" name="Title 1"/>
          <p:cNvSpPr>
            <a:spLocks noGrp="1"/>
          </p:cNvSpPr>
          <p:nvPr>
            <p:ph type="title"/>
          </p:nvPr>
        </p:nvSpPr>
        <p:spPr/>
        <p:txBody>
          <a:bodyPr/>
          <a:lstStyle/>
          <a:p>
            <a:r>
              <a:rPr lang="en-US" smtClean="0"/>
              <a:t>QuickCheck 2.27</a:t>
            </a:r>
            <a:endParaRPr lang="en-US" dirty="0"/>
          </a:p>
        </p:txBody>
      </p:sp>
      <p:sp>
        <p:nvSpPr>
          <p:cNvPr id="3" name="Content Placeholder 2"/>
          <p:cNvSpPr>
            <a:spLocks noGrp="1"/>
          </p:cNvSpPr>
          <p:nvPr>
            <p:ph idx="1"/>
          </p:nvPr>
        </p:nvSpPr>
        <p:spPr>
          <a:xfrm>
            <a:off x="116586" y="1304544"/>
            <a:ext cx="6109116" cy="4876800"/>
          </a:xfrm>
        </p:spPr>
        <p:txBody>
          <a:bodyPr/>
          <a:lstStyle/>
          <a:p>
            <a:r>
              <a:rPr lang="en-US" dirty="0" smtClean="0"/>
              <a:t>An arrow is launched vertically upward. It moves straight up to a maximum height, then falls to the ground. The trajectory of the arrow is noted. At which point of the trajectory is the arrow’s acceleration the greatest? The least? Ignore air resistance; the only force acting is gravity.</a:t>
            </a:r>
          </a:p>
          <a:p>
            <a:endParaRPr lang="en-US" dirty="0"/>
          </a:p>
        </p:txBody>
      </p:sp>
      <p:sp>
        <p:nvSpPr>
          <p:cNvPr id="4" name="Date Placeholder 3"/>
          <p:cNvSpPr>
            <a:spLocks noGrp="1"/>
          </p:cNvSpPr>
          <p:nvPr>
            <p:ph type="dt" sz="half" idx="10"/>
          </p:nvPr>
        </p:nvSpPr>
        <p:spPr/>
        <p:txBody>
          <a:bodyPr/>
          <a:lstStyle/>
          <a:p>
            <a:r>
              <a:rPr lang="en-US" smtClean="0"/>
              <a:t>© 2015 Pearson Education, Inc.</a:t>
            </a:r>
            <a:endParaRPr lang="en-US" dirty="0"/>
          </a:p>
        </p:txBody>
      </p:sp>
      <p:sp>
        <p:nvSpPr>
          <p:cNvPr id="6" name="TextBox 5"/>
          <p:cNvSpPr txBox="1"/>
          <p:nvPr/>
        </p:nvSpPr>
        <p:spPr>
          <a:xfrm>
            <a:off x="3920522" y="5363535"/>
            <a:ext cx="2828925"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Same at all points.</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1886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696" y="3246625"/>
            <a:ext cx="7915372" cy="3237583"/>
          </a:xfrm>
          <a:prstGeom prst="rect">
            <a:avLst/>
          </a:prstGeom>
        </p:spPr>
      </p:pic>
      <p:sp>
        <p:nvSpPr>
          <p:cNvPr id="2" name="Title 1"/>
          <p:cNvSpPr>
            <a:spLocks noGrp="1"/>
          </p:cNvSpPr>
          <p:nvPr>
            <p:ph type="title"/>
          </p:nvPr>
        </p:nvSpPr>
        <p:spPr/>
        <p:txBody>
          <a:bodyPr/>
          <a:lstStyle/>
          <a:p>
            <a:r>
              <a:rPr lang="en-US" smtClean="0"/>
              <a:t>QuickCheck 2.28</a:t>
            </a:r>
            <a:endParaRPr lang="en-US" dirty="0"/>
          </a:p>
        </p:txBody>
      </p:sp>
      <p:sp>
        <p:nvSpPr>
          <p:cNvPr id="3" name="Content Placeholder 2"/>
          <p:cNvSpPr>
            <a:spLocks noGrp="1"/>
          </p:cNvSpPr>
          <p:nvPr>
            <p:ph idx="1"/>
          </p:nvPr>
        </p:nvSpPr>
        <p:spPr/>
        <p:txBody>
          <a:bodyPr/>
          <a:lstStyle/>
          <a:p>
            <a:r>
              <a:rPr lang="en-US" sz="2600" dirty="0" smtClean="0"/>
              <a:t>An arrow is launched vertically upward. It moves straight up to a maximum height, then falls to the ground. The trajectory of the arrow is noted. Which graph best represents the vertical velocity of the arrow as a function of time? Ignore air resistance; the only force acting is gravity.</a:t>
            </a:r>
          </a:p>
          <a:p>
            <a:endParaRPr lang="en-US" sz="2600" dirty="0"/>
          </a:p>
        </p:txBody>
      </p:sp>
      <p:sp>
        <p:nvSpPr>
          <p:cNvPr id="4" name="Date Placeholder 3"/>
          <p:cNvSpPr>
            <a:spLocks noGrp="1"/>
          </p:cNvSpPr>
          <p:nvPr>
            <p:ph type="dt" sz="half" idx="10"/>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044563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696" y="3246625"/>
            <a:ext cx="7915372" cy="3237583"/>
          </a:xfrm>
          <a:prstGeom prst="rect">
            <a:avLst/>
          </a:prstGeom>
        </p:spPr>
      </p:pic>
      <p:sp>
        <p:nvSpPr>
          <p:cNvPr id="2" name="Title 1"/>
          <p:cNvSpPr>
            <a:spLocks noGrp="1"/>
          </p:cNvSpPr>
          <p:nvPr>
            <p:ph type="title"/>
          </p:nvPr>
        </p:nvSpPr>
        <p:spPr/>
        <p:txBody>
          <a:bodyPr/>
          <a:lstStyle/>
          <a:p>
            <a:r>
              <a:rPr lang="en-US" smtClean="0"/>
              <a:t>QuickCheck 2.28</a:t>
            </a:r>
            <a:endParaRPr lang="en-US" dirty="0"/>
          </a:p>
        </p:txBody>
      </p:sp>
      <p:sp>
        <p:nvSpPr>
          <p:cNvPr id="3" name="Content Placeholder 2"/>
          <p:cNvSpPr>
            <a:spLocks noGrp="1"/>
          </p:cNvSpPr>
          <p:nvPr>
            <p:ph idx="1"/>
          </p:nvPr>
        </p:nvSpPr>
        <p:spPr/>
        <p:txBody>
          <a:bodyPr/>
          <a:lstStyle/>
          <a:p>
            <a:r>
              <a:rPr lang="en-US" sz="2600" dirty="0" smtClean="0"/>
              <a:t>An arrow is launched vertically upward. It moves straight up to a maximum height, then falls to the ground. The trajectory of the arrow is noted. Which graph best represents the vertical velocity of the arrow as a function of time? Ignore air resistance; the only force acting is gravity.</a:t>
            </a:r>
          </a:p>
          <a:p>
            <a:endParaRPr lang="en-US" sz="2600" dirty="0"/>
          </a:p>
        </p:txBody>
      </p:sp>
      <p:sp>
        <p:nvSpPr>
          <p:cNvPr id="4" name="Date Placeholder 3"/>
          <p:cNvSpPr>
            <a:spLocks noGrp="1"/>
          </p:cNvSpPr>
          <p:nvPr>
            <p:ph type="dt" sz="half" idx="10"/>
          </p:nvPr>
        </p:nvSpPr>
        <p:spPr/>
        <p:txBody>
          <a:bodyPr/>
          <a:lstStyle/>
          <a:p>
            <a:r>
              <a:rPr lang="en-US" smtClean="0"/>
              <a:t>© 2015 Pearson Education, Inc.</a:t>
            </a:r>
            <a:endParaRPr lang="en-US" dirty="0"/>
          </a:p>
        </p:txBody>
      </p:sp>
      <p:sp>
        <p:nvSpPr>
          <p:cNvPr id="7" name="TextBox 6"/>
          <p:cNvSpPr txBox="1"/>
          <p:nvPr/>
        </p:nvSpPr>
        <p:spPr>
          <a:xfrm>
            <a:off x="6260248" y="5552981"/>
            <a:ext cx="324128" cy="323165"/>
          </a:xfrm>
          <a:prstGeom prst="rect">
            <a:avLst/>
          </a:prstGeom>
          <a:solidFill>
            <a:schemeClr val="bg1"/>
          </a:solidFill>
        </p:spPr>
        <p:txBody>
          <a:bodyPr wrap="none" rtlCol="0">
            <a:spAutoFit/>
          </a:bodyPr>
          <a:lstStyle/>
          <a:p>
            <a:r>
              <a:rPr lang="en-US" sz="1500" dirty="0" smtClean="0">
                <a:solidFill>
                  <a:srgbClr val="BA3430"/>
                </a:solidFill>
                <a:latin typeface="Times New Roman" panose="02020603050405020304" pitchFamily="18" charset="0"/>
                <a:cs typeface="Times New Roman" panose="02020603050405020304" pitchFamily="18" charset="0"/>
              </a:rPr>
              <a:t>D</a:t>
            </a:r>
            <a:endParaRPr lang="en-US" sz="1500" dirty="0">
              <a:solidFill>
                <a:srgbClr val="BA3430"/>
              </a:solidFill>
              <a:latin typeface="Times New Roman" panose="02020603050405020304" pitchFamily="18" charset="0"/>
              <a:cs typeface="Times New Roman" panose="02020603050405020304" pitchFamily="18" charset="0"/>
            </a:endParaRPr>
          </a:p>
        </p:txBody>
      </p:sp>
      <p:graphicFrame>
        <p:nvGraphicFramePr>
          <p:cNvPr id="8" name="Object 5"/>
          <p:cNvGraphicFramePr>
            <a:graphicFrameLocks noChangeAspect="1"/>
          </p:cNvGraphicFramePr>
          <p:nvPr>
            <p:extLst>
              <p:ext uri="{D42A27DB-BD31-4B8C-83A1-F6EECF244321}">
                <p14:modId xmlns:p14="http://schemas.microsoft.com/office/powerpoint/2010/main" val="3717502974"/>
              </p:ext>
            </p:extLst>
          </p:nvPr>
        </p:nvGraphicFramePr>
        <p:xfrm>
          <a:off x="5781187" y="5587473"/>
          <a:ext cx="363537" cy="334963"/>
        </p:xfrm>
        <a:graphic>
          <a:graphicData uri="http://schemas.openxmlformats.org/presentationml/2006/ole">
            <mc:AlternateContent xmlns:mc="http://schemas.openxmlformats.org/markup-compatibility/2006">
              <mc:Choice xmlns:v="urn:schemas-microsoft-com:vml" Requires="v">
                <p:oleObj spid="_x0000_s50183" name="Photo Editor Photo" r:id="rId5" imgW="476316" imgH="438095" progId="MSPhotoEd.3">
                  <p:embed/>
                </p:oleObj>
              </mc:Choice>
              <mc:Fallback>
                <p:oleObj name="Photo Editor Photo" r:id="rId5" imgW="476316" imgH="43809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1187" y="5587473"/>
                        <a:ext cx="363537" cy="334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90872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t>QuickCheck</a:t>
            </a:r>
            <a:r>
              <a:rPr lang="en-US" dirty="0"/>
              <a:t> </a:t>
            </a:r>
            <a:r>
              <a:rPr lang="en-US" dirty="0" smtClean="0"/>
              <a:t>2.5</a:t>
            </a:r>
            <a:endParaRPr lang="en-US" dirty="0"/>
          </a:p>
        </p:txBody>
      </p:sp>
      <p:sp>
        <p:nvSpPr>
          <p:cNvPr id="227330" name="Rectangle 2"/>
          <p:cNvSpPr>
            <a:spLocks noGrp="1" noChangeArrowheads="1"/>
          </p:cNvSpPr>
          <p:nvPr>
            <p:ph idx="1"/>
          </p:nvPr>
        </p:nvSpPr>
        <p:spPr/>
        <p:txBody>
          <a:bodyPr/>
          <a:lstStyle/>
          <a:p>
            <a:r>
              <a:rPr lang="en-US" altLang="en-US" dirty="0" smtClean="0"/>
              <a:t>The slope at a point on a position-versus-time graph of an object is</a:t>
            </a:r>
          </a:p>
          <a:p>
            <a:endParaRPr lang="en-US" altLang="en-US" dirty="0" smtClean="0"/>
          </a:p>
          <a:p>
            <a:pPr lvl="1"/>
            <a:r>
              <a:rPr lang="en-US" altLang="en-US" dirty="0" smtClean="0"/>
              <a:t>The object’s speed at that point.</a:t>
            </a:r>
          </a:p>
          <a:p>
            <a:pPr lvl="1"/>
            <a:r>
              <a:rPr lang="en-US" altLang="en-US" dirty="0" smtClean="0"/>
              <a:t>The object’s velocity at that point.</a:t>
            </a:r>
          </a:p>
          <a:p>
            <a:pPr lvl="1"/>
            <a:r>
              <a:rPr lang="en-US" altLang="en-US" dirty="0" smtClean="0"/>
              <a:t>The object’s acceleration at that point.</a:t>
            </a:r>
          </a:p>
          <a:p>
            <a:pPr lvl="1"/>
            <a:r>
              <a:rPr lang="en-US" altLang="en-US" dirty="0" smtClean="0"/>
              <a:t>The distance traveled by the object to that point.</a:t>
            </a:r>
          </a:p>
          <a:p>
            <a:pPr lvl="1"/>
            <a:r>
              <a:rPr lang="en-US" altLang="en-US" dirty="0" smtClean="0"/>
              <a:t>I am not sure.</a:t>
            </a:r>
          </a:p>
        </p:txBody>
      </p:sp>
      <p:sp>
        <p:nvSpPr>
          <p:cNvPr id="2" name="Date Placeholder 1"/>
          <p:cNvSpPr>
            <a:spLocks noGrp="1"/>
          </p:cNvSpPr>
          <p:nvPr>
            <p:ph type="dt" sz="half" idx="10"/>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736525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t>QuickCheck</a:t>
            </a:r>
            <a:r>
              <a:rPr lang="en-US" dirty="0"/>
              <a:t> </a:t>
            </a:r>
            <a:r>
              <a:rPr lang="en-US" dirty="0" smtClean="0"/>
              <a:t>2.5</a:t>
            </a:r>
            <a:endParaRPr lang="en-US" dirty="0"/>
          </a:p>
        </p:txBody>
      </p:sp>
      <p:sp>
        <p:nvSpPr>
          <p:cNvPr id="227330" name="Rectangle 2"/>
          <p:cNvSpPr>
            <a:spLocks noGrp="1" noChangeArrowheads="1"/>
          </p:cNvSpPr>
          <p:nvPr>
            <p:ph idx="1"/>
          </p:nvPr>
        </p:nvSpPr>
        <p:spPr/>
        <p:txBody>
          <a:bodyPr/>
          <a:lstStyle/>
          <a:p>
            <a:r>
              <a:rPr lang="en-US" altLang="en-US" dirty="0" smtClean="0"/>
              <a:t>The slope at a point on a position-versus-time graph of an object is</a:t>
            </a:r>
          </a:p>
          <a:p>
            <a:endParaRPr lang="en-US" altLang="en-US" dirty="0" smtClean="0"/>
          </a:p>
          <a:p>
            <a:pPr lvl="1"/>
            <a:r>
              <a:rPr lang="en-US" altLang="en-US" dirty="0" smtClean="0"/>
              <a:t>The object’s speed at that point.</a:t>
            </a:r>
          </a:p>
          <a:p>
            <a:pPr lvl="1"/>
            <a:r>
              <a:rPr lang="en-US" altLang="en-US" dirty="0" smtClean="0">
                <a:solidFill>
                  <a:srgbClr val="BA3430"/>
                </a:solidFill>
              </a:rPr>
              <a:t>The object’s velocity at that point.</a:t>
            </a:r>
          </a:p>
          <a:p>
            <a:pPr lvl="1"/>
            <a:r>
              <a:rPr lang="en-US" altLang="en-US" dirty="0" smtClean="0"/>
              <a:t>The object’s acceleration at that point.</a:t>
            </a:r>
          </a:p>
          <a:p>
            <a:pPr lvl="1"/>
            <a:r>
              <a:rPr lang="en-US" altLang="en-US" dirty="0" smtClean="0"/>
              <a:t>The distance traveled by the object to that point.</a:t>
            </a:r>
          </a:p>
          <a:p>
            <a:pPr lvl="1"/>
            <a:r>
              <a:rPr lang="en-US" altLang="en-US" dirty="0" smtClean="0"/>
              <a:t>I am not sure.</a:t>
            </a:r>
          </a:p>
        </p:txBody>
      </p:sp>
      <p:sp>
        <p:nvSpPr>
          <p:cNvPr id="2" name="Date Placeholder 1"/>
          <p:cNvSpPr>
            <a:spLocks noGrp="1"/>
          </p:cNvSpPr>
          <p:nvPr>
            <p:ph type="dt" sz="half" idx="10"/>
          </p:nvPr>
        </p:nvSpPr>
        <p:spPr/>
        <p:txBody>
          <a:bodyPr/>
          <a:lstStyle/>
          <a:p>
            <a:r>
              <a:rPr lang="en-US" smtClean="0"/>
              <a:t>© 2015 Pearson Education, Inc.</a:t>
            </a:r>
            <a:endParaRPr lang="en-US" dirty="0"/>
          </a:p>
        </p:txBody>
      </p:sp>
      <p:graphicFrame>
        <p:nvGraphicFramePr>
          <p:cNvPr id="5" name="Object 5"/>
          <p:cNvGraphicFramePr>
            <a:graphicFrameLocks noChangeAspect="1"/>
          </p:cNvGraphicFramePr>
          <p:nvPr>
            <p:extLst>
              <p:ext uri="{D42A27DB-BD31-4B8C-83A1-F6EECF244321}">
                <p14:modId xmlns:p14="http://schemas.microsoft.com/office/powerpoint/2010/main" val="672591771"/>
              </p:ext>
            </p:extLst>
          </p:nvPr>
        </p:nvGraphicFramePr>
        <p:xfrm>
          <a:off x="116586" y="3137276"/>
          <a:ext cx="363537" cy="334963"/>
        </p:xfrm>
        <a:graphic>
          <a:graphicData uri="http://schemas.openxmlformats.org/presentationml/2006/ole">
            <mc:AlternateContent xmlns:mc="http://schemas.openxmlformats.org/markup-compatibility/2006">
              <mc:Choice xmlns:v="urn:schemas-microsoft-com:vml" Requires="v">
                <p:oleObj spid="_x0000_s29712" name="Photo Editor Photo" r:id="rId4" imgW="476316" imgH="438095" progId="MSPhotoEd.3">
                  <p:embed/>
                </p:oleObj>
              </mc:Choice>
              <mc:Fallback>
                <p:oleObj name="Photo Editor Photo" r:id="rId4" imgW="476316" imgH="438095"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586" y="3137276"/>
                        <a:ext cx="363537" cy="334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81089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QuickCheck 2.6</a:t>
            </a:r>
            <a:endParaRPr lang="en-US" dirty="0"/>
          </a:p>
        </p:txBody>
      </p:sp>
      <p:sp>
        <p:nvSpPr>
          <p:cNvPr id="3" name="Content Placeholder 2"/>
          <p:cNvSpPr>
            <a:spLocks noGrp="1"/>
          </p:cNvSpPr>
          <p:nvPr>
            <p:ph idx="1"/>
          </p:nvPr>
        </p:nvSpPr>
        <p:spPr/>
        <p:txBody>
          <a:bodyPr/>
          <a:lstStyle/>
          <a:p>
            <a:r>
              <a:rPr lang="en-US" sz="2600" dirty="0" smtClean="0"/>
              <a:t>A graph of velocity versus time for a hockey puck shot into a goal appears as follows:</a:t>
            </a:r>
          </a:p>
          <a:p>
            <a:endParaRPr lang="en-US" dirty="0" smtClean="0"/>
          </a:p>
          <a:p>
            <a:endParaRPr lang="en-US" dirty="0" smtClean="0"/>
          </a:p>
          <a:p>
            <a:endParaRPr lang="en-US" sz="1600" dirty="0" smtClean="0"/>
          </a:p>
          <a:p>
            <a:r>
              <a:rPr lang="en-US" sz="2600" dirty="0" smtClean="0"/>
              <a:t>Which of the following position graphs matches the velocity graph?</a:t>
            </a:r>
          </a:p>
          <a:p>
            <a:endParaRPr lang="en-US" sz="2600" dirty="0"/>
          </a:p>
        </p:txBody>
      </p:sp>
      <p:sp>
        <p:nvSpPr>
          <p:cNvPr id="4" name="Date Placeholder 3"/>
          <p:cNvSpPr>
            <a:spLocks noGrp="1"/>
          </p:cNvSpPr>
          <p:nvPr>
            <p:ph type="dt" sz="half" idx="10"/>
          </p:nvPr>
        </p:nvSpPr>
        <p:spPr/>
        <p:txBody>
          <a:bodyPr/>
          <a:lstStyle/>
          <a:p>
            <a:r>
              <a:rPr lang="en-US" smtClean="0"/>
              <a:t>© 2015 Pearson Education, Inc.</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7224" y="1768655"/>
            <a:ext cx="1853184" cy="167030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397112"/>
            <a:ext cx="8485632" cy="2011680"/>
          </a:xfrm>
          <a:prstGeom prst="rect">
            <a:avLst/>
          </a:prstGeom>
        </p:spPr>
      </p:pic>
      <p:sp>
        <p:nvSpPr>
          <p:cNvPr id="7" name="Rectangle 6"/>
          <p:cNvSpPr/>
          <p:nvPr/>
        </p:nvSpPr>
        <p:spPr>
          <a:xfrm>
            <a:off x="5577165" y="6149579"/>
            <a:ext cx="367398" cy="315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chemeClr val="tx1"/>
              </a:solidFill>
            </a:endParaRPr>
          </a:p>
        </p:txBody>
      </p:sp>
      <p:sp>
        <p:nvSpPr>
          <p:cNvPr id="8" name="TextBox 7"/>
          <p:cNvSpPr txBox="1"/>
          <p:nvPr/>
        </p:nvSpPr>
        <p:spPr>
          <a:xfrm>
            <a:off x="5556165" y="6138038"/>
            <a:ext cx="372218"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C.</a:t>
            </a:r>
            <a:endParaRPr lang="en-US" sz="1600" dirty="0">
              <a:latin typeface="Times New Roman" panose="02020603050405020304" pitchFamily="18" charset="0"/>
              <a:cs typeface="Times New Roman" panose="02020603050405020304" pitchFamily="18" charset="0"/>
            </a:endParaRPr>
          </a:p>
        </p:txBody>
      </p:sp>
      <p:grpSp>
        <p:nvGrpSpPr>
          <p:cNvPr id="9" name="Group 8"/>
          <p:cNvGrpSpPr/>
          <p:nvPr/>
        </p:nvGrpSpPr>
        <p:grpSpPr>
          <a:xfrm>
            <a:off x="7816498" y="6129646"/>
            <a:ext cx="388398" cy="338554"/>
            <a:chOff x="5670065" y="6040188"/>
            <a:chExt cx="388398" cy="338554"/>
          </a:xfrm>
        </p:grpSpPr>
        <p:sp>
          <p:nvSpPr>
            <p:cNvPr id="10" name="Rectangle 9"/>
            <p:cNvSpPr/>
            <p:nvPr/>
          </p:nvSpPr>
          <p:spPr>
            <a:xfrm>
              <a:off x="5691065" y="6051729"/>
              <a:ext cx="367398" cy="315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chemeClr val="tx1"/>
                </a:solidFill>
              </a:endParaRPr>
            </a:p>
          </p:txBody>
        </p:sp>
        <p:sp>
          <p:nvSpPr>
            <p:cNvPr id="11" name="TextBox 10"/>
            <p:cNvSpPr txBox="1"/>
            <p:nvPr/>
          </p:nvSpPr>
          <p:spPr>
            <a:xfrm>
              <a:off x="5670065" y="6040188"/>
              <a:ext cx="383438"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D.</a:t>
              </a:r>
              <a:endParaRPr lang="en-US" sz="1600" dirty="0">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3388183" y="6129646"/>
            <a:ext cx="388398" cy="338554"/>
            <a:chOff x="5670065" y="6040188"/>
            <a:chExt cx="388398" cy="338554"/>
          </a:xfrm>
        </p:grpSpPr>
        <p:sp>
          <p:nvSpPr>
            <p:cNvPr id="13" name="Rectangle 12"/>
            <p:cNvSpPr/>
            <p:nvPr/>
          </p:nvSpPr>
          <p:spPr>
            <a:xfrm>
              <a:off x="5691065" y="6051729"/>
              <a:ext cx="367398" cy="315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chemeClr val="tx1"/>
                </a:solidFill>
              </a:endParaRPr>
            </a:p>
          </p:txBody>
        </p:sp>
        <p:sp>
          <p:nvSpPr>
            <p:cNvPr id="14" name="TextBox 13"/>
            <p:cNvSpPr txBox="1"/>
            <p:nvPr/>
          </p:nvSpPr>
          <p:spPr>
            <a:xfrm>
              <a:off x="5670065" y="6040188"/>
              <a:ext cx="383438"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B.</a:t>
              </a:r>
              <a:endParaRPr lang="en-US" sz="1600" dirty="0">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1137475" y="6129646"/>
            <a:ext cx="388398" cy="338554"/>
            <a:chOff x="5670065" y="6040188"/>
            <a:chExt cx="388398" cy="338554"/>
          </a:xfrm>
        </p:grpSpPr>
        <p:sp>
          <p:nvSpPr>
            <p:cNvPr id="16" name="Rectangle 15"/>
            <p:cNvSpPr/>
            <p:nvPr/>
          </p:nvSpPr>
          <p:spPr>
            <a:xfrm>
              <a:off x="5691065" y="6051729"/>
              <a:ext cx="367398" cy="315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chemeClr val="tx1"/>
                </a:solidFill>
              </a:endParaRPr>
            </a:p>
          </p:txBody>
        </p:sp>
        <p:sp>
          <p:nvSpPr>
            <p:cNvPr id="17" name="TextBox 16"/>
            <p:cNvSpPr txBox="1"/>
            <p:nvPr/>
          </p:nvSpPr>
          <p:spPr>
            <a:xfrm>
              <a:off x="5670065" y="6040188"/>
              <a:ext cx="383438"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A.</a:t>
              </a:r>
              <a:endParaRPr lang="en-US" sz="16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01275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QuickCheck 2.6</a:t>
            </a:r>
            <a:endParaRPr lang="en-US" dirty="0"/>
          </a:p>
        </p:txBody>
      </p:sp>
      <p:sp>
        <p:nvSpPr>
          <p:cNvPr id="3" name="Content Placeholder 2"/>
          <p:cNvSpPr>
            <a:spLocks noGrp="1"/>
          </p:cNvSpPr>
          <p:nvPr>
            <p:ph idx="1"/>
          </p:nvPr>
        </p:nvSpPr>
        <p:spPr/>
        <p:txBody>
          <a:bodyPr/>
          <a:lstStyle/>
          <a:p>
            <a:r>
              <a:rPr lang="en-US" sz="2600" dirty="0" smtClean="0"/>
              <a:t>A graph of velocity versus time for a hockey puck shot into a goal appears as follows:</a:t>
            </a:r>
          </a:p>
          <a:p>
            <a:endParaRPr lang="en-US" dirty="0" smtClean="0"/>
          </a:p>
          <a:p>
            <a:endParaRPr lang="en-US" dirty="0" smtClean="0"/>
          </a:p>
          <a:p>
            <a:endParaRPr lang="en-US" sz="1600" dirty="0" smtClean="0"/>
          </a:p>
          <a:p>
            <a:r>
              <a:rPr lang="en-US" sz="2600" dirty="0" smtClean="0"/>
              <a:t>Which of the following position graphs matches the velocity graph?</a:t>
            </a:r>
          </a:p>
          <a:p>
            <a:endParaRPr lang="en-US" sz="2600" dirty="0"/>
          </a:p>
        </p:txBody>
      </p:sp>
      <p:sp>
        <p:nvSpPr>
          <p:cNvPr id="4" name="Date Placeholder 3"/>
          <p:cNvSpPr>
            <a:spLocks noGrp="1"/>
          </p:cNvSpPr>
          <p:nvPr>
            <p:ph type="dt" sz="half" idx="10"/>
          </p:nvPr>
        </p:nvSpPr>
        <p:spPr/>
        <p:txBody>
          <a:bodyPr/>
          <a:lstStyle/>
          <a:p>
            <a:r>
              <a:rPr lang="en-US" smtClean="0"/>
              <a:t>© 2015 Pearson Education, Inc.</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7224" y="1768655"/>
            <a:ext cx="1853184" cy="167030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397112"/>
            <a:ext cx="8485632" cy="2011680"/>
          </a:xfrm>
          <a:prstGeom prst="rect">
            <a:avLst/>
          </a:prstGeom>
        </p:spPr>
      </p:pic>
      <p:sp>
        <p:nvSpPr>
          <p:cNvPr id="10" name="Rectangle 9"/>
          <p:cNvSpPr/>
          <p:nvPr/>
        </p:nvSpPr>
        <p:spPr>
          <a:xfrm>
            <a:off x="7801098" y="6159524"/>
            <a:ext cx="367398" cy="315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11" name="TextBox 10"/>
          <p:cNvSpPr txBox="1"/>
          <p:nvPr/>
        </p:nvSpPr>
        <p:spPr>
          <a:xfrm>
            <a:off x="7780098" y="6147983"/>
            <a:ext cx="425116" cy="338554"/>
          </a:xfrm>
          <a:prstGeom prst="rect">
            <a:avLst/>
          </a:prstGeom>
          <a:noFill/>
        </p:spPr>
        <p:txBody>
          <a:bodyPr wrap="none" rtlCol="0">
            <a:spAutoFit/>
          </a:bodyPr>
          <a:lstStyle/>
          <a:p>
            <a:r>
              <a:rPr lang="en-US" sz="1600" dirty="0" smtClean="0">
                <a:solidFill>
                  <a:srgbClr val="BA3430"/>
                </a:solidFill>
                <a:latin typeface="Times New Roman" panose="02020603050405020304" pitchFamily="18" charset="0"/>
                <a:cs typeface="Times New Roman" panose="02020603050405020304" pitchFamily="18" charset="0"/>
              </a:rPr>
              <a:t>(d)</a:t>
            </a:r>
            <a:endParaRPr lang="en-US" sz="1600" dirty="0">
              <a:solidFill>
                <a:srgbClr val="BA3430"/>
              </a:solidFill>
              <a:latin typeface="Times New Roman" panose="02020603050405020304" pitchFamily="18" charset="0"/>
              <a:cs typeface="Times New Roman" panose="02020603050405020304" pitchFamily="18" charset="0"/>
            </a:endParaRPr>
          </a:p>
        </p:txBody>
      </p:sp>
      <p:graphicFrame>
        <p:nvGraphicFramePr>
          <p:cNvPr id="12" name="Object 5"/>
          <p:cNvGraphicFramePr>
            <a:graphicFrameLocks noChangeAspect="1"/>
          </p:cNvGraphicFramePr>
          <p:nvPr>
            <p:extLst>
              <p:ext uri="{D42A27DB-BD31-4B8C-83A1-F6EECF244321}">
                <p14:modId xmlns:p14="http://schemas.microsoft.com/office/powerpoint/2010/main" val="360016609"/>
              </p:ext>
            </p:extLst>
          </p:nvPr>
        </p:nvGraphicFramePr>
        <p:xfrm>
          <a:off x="7349640" y="6159524"/>
          <a:ext cx="363537" cy="334963"/>
        </p:xfrm>
        <a:graphic>
          <a:graphicData uri="http://schemas.openxmlformats.org/presentationml/2006/ole">
            <mc:AlternateContent xmlns:mc="http://schemas.openxmlformats.org/markup-compatibility/2006">
              <mc:Choice xmlns:v="urn:schemas-microsoft-com:vml" Requires="v">
                <p:oleObj spid="_x0000_s51206" name="Photo Editor Photo" r:id="rId6" imgW="476316" imgH="438095" progId="MSPhotoEd.3">
                  <p:embed/>
                </p:oleObj>
              </mc:Choice>
              <mc:Fallback>
                <p:oleObj name="Photo Editor Photo" r:id="rId6" imgW="476316" imgH="438095"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9640" y="6159524"/>
                        <a:ext cx="363537" cy="334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12"/>
          <p:cNvSpPr/>
          <p:nvPr/>
        </p:nvSpPr>
        <p:spPr>
          <a:xfrm>
            <a:off x="5577165" y="6149579"/>
            <a:ext cx="367398" cy="315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chemeClr val="tx1"/>
              </a:solidFill>
            </a:endParaRPr>
          </a:p>
        </p:txBody>
      </p:sp>
      <p:sp>
        <p:nvSpPr>
          <p:cNvPr id="14" name="TextBox 13"/>
          <p:cNvSpPr txBox="1"/>
          <p:nvPr/>
        </p:nvSpPr>
        <p:spPr>
          <a:xfrm>
            <a:off x="5556165" y="6138038"/>
            <a:ext cx="372218"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C.</a:t>
            </a:r>
            <a:endParaRPr lang="en-US" sz="1600" dirty="0">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7816498" y="6129646"/>
            <a:ext cx="388398" cy="338554"/>
            <a:chOff x="5670065" y="6040188"/>
            <a:chExt cx="388398" cy="338554"/>
          </a:xfrm>
        </p:grpSpPr>
        <p:sp>
          <p:nvSpPr>
            <p:cNvPr id="16" name="Rectangle 15"/>
            <p:cNvSpPr/>
            <p:nvPr/>
          </p:nvSpPr>
          <p:spPr>
            <a:xfrm>
              <a:off x="5691065" y="6051729"/>
              <a:ext cx="367398" cy="315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rgbClr val="FF0000"/>
                </a:solidFill>
              </a:endParaRPr>
            </a:p>
          </p:txBody>
        </p:sp>
        <p:sp>
          <p:nvSpPr>
            <p:cNvPr id="17" name="TextBox 16"/>
            <p:cNvSpPr txBox="1"/>
            <p:nvPr/>
          </p:nvSpPr>
          <p:spPr>
            <a:xfrm>
              <a:off x="5670065" y="6040188"/>
              <a:ext cx="383438" cy="338554"/>
            </a:xfrm>
            <a:prstGeom prst="rect">
              <a:avLst/>
            </a:prstGeom>
            <a:noFill/>
          </p:spPr>
          <p:txBody>
            <a:bodyPr wrap="none" rtlCol="0">
              <a:spAutoFit/>
            </a:bodyPr>
            <a:lstStyle/>
            <a:p>
              <a:r>
                <a:rPr lang="en-US" sz="1600" dirty="0" smtClean="0">
                  <a:solidFill>
                    <a:srgbClr val="FF0000"/>
                  </a:solidFill>
                  <a:latin typeface="Times New Roman" panose="02020603050405020304" pitchFamily="18" charset="0"/>
                  <a:cs typeface="Times New Roman" panose="02020603050405020304" pitchFamily="18" charset="0"/>
                </a:rPr>
                <a:t>D.</a:t>
              </a:r>
              <a:endParaRPr lang="en-US" sz="1600" dirty="0">
                <a:solidFill>
                  <a:srgbClr val="FF0000"/>
                </a:solidFill>
                <a:latin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3388183" y="6129646"/>
            <a:ext cx="388398" cy="338554"/>
            <a:chOff x="5670065" y="6040188"/>
            <a:chExt cx="388398" cy="338554"/>
          </a:xfrm>
        </p:grpSpPr>
        <p:sp>
          <p:nvSpPr>
            <p:cNvPr id="19" name="Rectangle 18"/>
            <p:cNvSpPr/>
            <p:nvPr/>
          </p:nvSpPr>
          <p:spPr>
            <a:xfrm>
              <a:off x="5691065" y="6051729"/>
              <a:ext cx="367398" cy="315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chemeClr val="tx1"/>
                </a:solidFill>
              </a:endParaRPr>
            </a:p>
          </p:txBody>
        </p:sp>
        <p:sp>
          <p:nvSpPr>
            <p:cNvPr id="20" name="TextBox 19"/>
            <p:cNvSpPr txBox="1"/>
            <p:nvPr/>
          </p:nvSpPr>
          <p:spPr>
            <a:xfrm>
              <a:off x="5670065" y="6040188"/>
              <a:ext cx="383438"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B.</a:t>
              </a:r>
              <a:endParaRPr lang="en-US" sz="1600" dirty="0">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1137475" y="6129646"/>
            <a:ext cx="388398" cy="338554"/>
            <a:chOff x="5670065" y="6040188"/>
            <a:chExt cx="388398" cy="338554"/>
          </a:xfrm>
        </p:grpSpPr>
        <p:sp>
          <p:nvSpPr>
            <p:cNvPr id="22" name="Rectangle 21"/>
            <p:cNvSpPr/>
            <p:nvPr/>
          </p:nvSpPr>
          <p:spPr>
            <a:xfrm>
              <a:off x="5691065" y="6051729"/>
              <a:ext cx="367398" cy="315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chemeClr val="tx1"/>
                </a:solidFill>
              </a:endParaRPr>
            </a:p>
          </p:txBody>
        </p:sp>
        <p:sp>
          <p:nvSpPr>
            <p:cNvPr id="23" name="TextBox 22"/>
            <p:cNvSpPr txBox="1"/>
            <p:nvPr/>
          </p:nvSpPr>
          <p:spPr>
            <a:xfrm>
              <a:off x="5670065" y="6040188"/>
              <a:ext cx="383438"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A.</a:t>
              </a:r>
              <a:endParaRPr lang="en-US" sz="16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85049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QuickCheck</a:t>
            </a:r>
            <a:r>
              <a:rPr lang="en-US" dirty="0"/>
              <a:t> </a:t>
            </a:r>
            <a:r>
              <a:rPr lang="en-US" dirty="0" smtClean="0"/>
              <a:t>2.7</a:t>
            </a:r>
            <a:endParaRPr lang="en-US" dirty="0"/>
          </a:p>
        </p:txBody>
      </p:sp>
      <p:sp>
        <p:nvSpPr>
          <p:cNvPr id="260098" name="Rectangle 2"/>
          <p:cNvSpPr>
            <a:spLocks noGrp="1" noChangeArrowheads="1"/>
          </p:cNvSpPr>
          <p:nvPr>
            <p:ph idx="1"/>
          </p:nvPr>
        </p:nvSpPr>
        <p:spPr/>
        <p:txBody>
          <a:bodyPr/>
          <a:lstStyle/>
          <a:p>
            <a:pPr marL="0" indent="0" eaLnBrk="1" hangingPunct="1">
              <a:spcBef>
                <a:spcPct val="0"/>
              </a:spcBef>
              <a:buClrTx/>
              <a:buFontTx/>
              <a:buNone/>
            </a:pPr>
            <a:r>
              <a:rPr lang="en-US" altLang="en-US" sz="2700" dirty="0" smtClean="0"/>
              <a:t>Which velocity-versus-time graph </a:t>
            </a:r>
            <a:br>
              <a:rPr lang="en-US" altLang="en-US" sz="2700" dirty="0" smtClean="0"/>
            </a:br>
            <a:r>
              <a:rPr lang="en-US" altLang="en-US" sz="2700" dirty="0" smtClean="0"/>
              <a:t>goes with this position graph?</a:t>
            </a:r>
          </a:p>
          <a:p>
            <a:pPr marL="0" indent="0">
              <a:lnSpc>
                <a:spcPct val="80000"/>
              </a:lnSpc>
              <a:spcBef>
                <a:spcPct val="0"/>
              </a:spcBef>
              <a:buClrTx/>
              <a:buFontTx/>
              <a:buNone/>
            </a:pPr>
            <a:endParaRPr lang="en-US" altLang="en-US" sz="2700" dirty="0" smtClean="0">
              <a:cs typeface="Arial" charset="0"/>
            </a:endParaRPr>
          </a:p>
        </p:txBody>
      </p:sp>
      <p:sp>
        <p:nvSpPr>
          <p:cNvPr id="2" name="Date Placeholder 1"/>
          <p:cNvSpPr>
            <a:spLocks noGrp="1"/>
          </p:cNvSpPr>
          <p:nvPr>
            <p:ph type="dt" sz="half" idx="10"/>
          </p:nvPr>
        </p:nvSpPr>
        <p:spPr/>
        <p:txBody>
          <a:bodyPr/>
          <a:lstStyle/>
          <a:p>
            <a:r>
              <a:rPr lang="en-US" smtClean="0"/>
              <a:t>© 2015 Pearson Education, Inc.</a:t>
            </a:r>
            <a:endParaRPr lang="en-US" dirty="0"/>
          </a:p>
        </p:txBody>
      </p:sp>
      <p:grpSp>
        <p:nvGrpSpPr>
          <p:cNvPr id="260099" name="Group 3"/>
          <p:cNvGrpSpPr>
            <a:grpSpLocks/>
          </p:cNvGrpSpPr>
          <p:nvPr/>
        </p:nvGrpSpPr>
        <p:grpSpPr bwMode="auto">
          <a:xfrm>
            <a:off x="932815" y="1208326"/>
            <a:ext cx="7175500" cy="5124450"/>
            <a:chOff x="622" y="856"/>
            <a:chExt cx="4520" cy="3228"/>
          </a:xfrm>
        </p:grpSpPr>
        <p:pic>
          <p:nvPicPr>
            <p:cNvPr id="260100" name="Picture 4" descr="CH2_PPT_Slide_60"/>
            <p:cNvPicPr>
              <a:picLocks noChangeAspect="1" noChangeArrowheads="1"/>
            </p:cNvPicPr>
            <p:nvPr/>
          </p:nvPicPr>
          <p:blipFill>
            <a:blip r:embed="rId3">
              <a:extLst>
                <a:ext uri="{28A0092B-C50C-407E-A947-70E740481C1C}">
                  <a14:useLocalDpi xmlns:a14="http://schemas.microsoft.com/office/drawing/2010/main" val="0"/>
                </a:ext>
              </a:extLst>
            </a:blip>
            <a:srcRect l="66034" t="7184" b="53471"/>
            <a:stretch>
              <a:fillRect/>
            </a:stretch>
          </p:blipFill>
          <p:spPr bwMode="auto">
            <a:xfrm>
              <a:off x="3600" y="856"/>
              <a:ext cx="1542" cy="1376"/>
            </a:xfrm>
            <a:prstGeom prst="rect">
              <a:avLst/>
            </a:prstGeom>
            <a:noFill/>
            <a:extLst>
              <a:ext uri="{909E8E84-426E-40DD-AFC4-6F175D3DCCD1}">
                <a14:hiddenFill xmlns:a14="http://schemas.microsoft.com/office/drawing/2010/main">
                  <a:solidFill>
                    <a:srgbClr val="FFFFFF"/>
                  </a:solidFill>
                </a14:hiddenFill>
              </a:ext>
            </a:extLst>
          </p:spPr>
        </p:pic>
        <p:pic>
          <p:nvPicPr>
            <p:cNvPr id="260101" name="Picture 12" descr="CH2_PPT_Slide_60"/>
            <p:cNvPicPr>
              <a:picLocks noChangeAspect="1" noChangeArrowheads="1"/>
            </p:cNvPicPr>
            <p:nvPr/>
          </p:nvPicPr>
          <p:blipFill>
            <a:blip r:embed="rId4">
              <a:extLst>
                <a:ext uri="{28A0092B-C50C-407E-A947-70E740481C1C}">
                  <a14:useLocalDpi xmlns:a14="http://schemas.microsoft.com/office/drawing/2010/main" val="0"/>
                </a:ext>
              </a:extLst>
            </a:blip>
            <a:srcRect t="44649"/>
            <a:stretch>
              <a:fillRect/>
            </a:stretch>
          </p:blipFill>
          <p:spPr bwMode="auto">
            <a:xfrm>
              <a:off x="622" y="2160"/>
              <a:ext cx="4514" cy="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83405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QuickCheck</a:t>
            </a:r>
            <a:r>
              <a:rPr lang="en-US" dirty="0"/>
              <a:t> </a:t>
            </a:r>
            <a:r>
              <a:rPr lang="en-US" dirty="0" smtClean="0"/>
              <a:t>2.7</a:t>
            </a:r>
            <a:endParaRPr lang="en-US" dirty="0"/>
          </a:p>
        </p:txBody>
      </p:sp>
      <p:sp>
        <p:nvSpPr>
          <p:cNvPr id="260098" name="Rectangle 2"/>
          <p:cNvSpPr>
            <a:spLocks noGrp="1" noChangeArrowheads="1"/>
          </p:cNvSpPr>
          <p:nvPr>
            <p:ph idx="1"/>
          </p:nvPr>
        </p:nvSpPr>
        <p:spPr/>
        <p:txBody>
          <a:bodyPr/>
          <a:lstStyle/>
          <a:p>
            <a:pPr marL="0" indent="0" eaLnBrk="1" hangingPunct="1">
              <a:spcBef>
                <a:spcPct val="0"/>
              </a:spcBef>
              <a:buClrTx/>
              <a:buFontTx/>
              <a:buNone/>
            </a:pPr>
            <a:r>
              <a:rPr lang="en-US" altLang="en-US" sz="2700" dirty="0" smtClean="0"/>
              <a:t>Which velocity-versus-time graph </a:t>
            </a:r>
            <a:br>
              <a:rPr lang="en-US" altLang="en-US" sz="2700" dirty="0" smtClean="0"/>
            </a:br>
            <a:r>
              <a:rPr lang="en-US" altLang="en-US" sz="2700" dirty="0" smtClean="0"/>
              <a:t>goes with this position graph?</a:t>
            </a:r>
          </a:p>
          <a:p>
            <a:pPr marL="0" indent="0">
              <a:lnSpc>
                <a:spcPct val="80000"/>
              </a:lnSpc>
              <a:spcBef>
                <a:spcPct val="0"/>
              </a:spcBef>
              <a:buClrTx/>
              <a:buFontTx/>
              <a:buNone/>
            </a:pPr>
            <a:endParaRPr lang="en-US" altLang="en-US" sz="2700" dirty="0" smtClean="0">
              <a:cs typeface="Arial" charset="0"/>
            </a:endParaRPr>
          </a:p>
        </p:txBody>
      </p:sp>
      <p:sp>
        <p:nvSpPr>
          <p:cNvPr id="2" name="Date Placeholder 1"/>
          <p:cNvSpPr>
            <a:spLocks noGrp="1"/>
          </p:cNvSpPr>
          <p:nvPr>
            <p:ph type="dt" sz="half" idx="10"/>
          </p:nvPr>
        </p:nvSpPr>
        <p:spPr/>
        <p:txBody>
          <a:bodyPr/>
          <a:lstStyle/>
          <a:p>
            <a:r>
              <a:rPr lang="en-US" smtClean="0"/>
              <a:t>© 2015 Pearson Education, Inc.</a:t>
            </a:r>
            <a:endParaRPr lang="en-US" dirty="0"/>
          </a:p>
        </p:txBody>
      </p:sp>
      <p:grpSp>
        <p:nvGrpSpPr>
          <p:cNvPr id="260099" name="Group 3"/>
          <p:cNvGrpSpPr>
            <a:grpSpLocks/>
          </p:cNvGrpSpPr>
          <p:nvPr/>
        </p:nvGrpSpPr>
        <p:grpSpPr bwMode="auto">
          <a:xfrm>
            <a:off x="932815" y="1208326"/>
            <a:ext cx="7175500" cy="5124450"/>
            <a:chOff x="622" y="856"/>
            <a:chExt cx="4520" cy="3228"/>
          </a:xfrm>
        </p:grpSpPr>
        <p:pic>
          <p:nvPicPr>
            <p:cNvPr id="260100" name="Picture 4" descr="CH2_PPT_Slide_60"/>
            <p:cNvPicPr>
              <a:picLocks noChangeAspect="1" noChangeArrowheads="1"/>
            </p:cNvPicPr>
            <p:nvPr/>
          </p:nvPicPr>
          <p:blipFill>
            <a:blip r:embed="rId4">
              <a:extLst>
                <a:ext uri="{28A0092B-C50C-407E-A947-70E740481C1C}">
                  <a14:useLocalDpi xmlns:a14="http://schemas.microsoft.com/office/drawing/2010/main" val="0"/>
                </a:ext>
              </a:extLst>
            </a:blip>
            <a:srcRect l="66034" t="7184" b="53471"/>
            <a:stretch>
              <a:fillRect/>
            </a:stretch>
          </p:blipFill>
          <p:spPr bwMode="auto">
            <a:xfrm>
              <a:off x="3600" y="856"/>
              <a:ext cx="1542" cy="1376"/>
            </a:xfrm>
            <a:prstGeom prst="rect">
              <a:avLst/>
            </a:prstGeom>
            <a:noFill/>
            <a:extLst>
              <a:ext uri="{909E8E84-426E-40DD-AFC4-6F175D3DCCD1}">
                <a14:hiddenFill xmlns:a14="http://schemas.microsoft.com/office/drawing/2010/main">
                  <a:solidFill>
                    <a:srgbClr val="FFFFFF"/>
                  </a:solidFill>
                </a14:hiddenFill>
              </a:ext>
            </a:extLst>
          </p:spPr>
        </p:pic>
        <p:pic>
          <p:nvPicPr>
            <p:cNvPr id="260101" name="Picture 12" descr="CH2_PPT_Slide_60"/>
            <p:cNvPicPr>
              <a:picLocks noChangeAspect="1" noChangeArrowheads="1"/>
            </p:cNvPicPr>
            <p:nvPr/>
          </p:nvPicPr>
          <p:blipFill>
            <a:blip r:embed="rId5">
              <a:extLst>
                <a:ext uri="{28A0092B-C50C-407E-A947-70E740481C1C}">
                  <a14:useLocalDpi xmlns:a14="http://schemas.microsoft.com/office/drawing/2010/main" val="0"/>
                </a:ext>
              </a:extLst>
            </a:blip>
            <a:srcRect t="44649"/>
            <a:stretch>
              <a:fillRect/>
            </a:stretch>
          </p:blipFill>
          <p:spPr bwMode="auto">
            <a:xfrm>
              <a:off x="622" y="2160"/>
              <a:ext cx="4514" cy="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7"/>
          <p:cNvSpPr/>
          <p:nvPr/>
        </p:nvSpPr>
        <p:spPr>
          <a:xfrm>
            <a:off x="5261082" y="5425284"/>
            <a:ext cx="367398" cy="315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9" name="TextBox 8"/>
          <p:cNvSpPr txBox="1"/>
          <p:nvPr/>
        </p:nvSpPr>
        <p:spPr>
          <a:xfrm>
            <a:off x="5240082" y="5413743"/>
            <a:ext cx="420308" cy="400110"/>
          </a:xfrm>
          <a:prstGeom prst="rect">
            <a:avLst/>
          </a:prstGeom>
          <a:noFill/>
        </p:spPr>
        <p:txBody>
          <a:bodyPr wrap="none" rtlCol="0">
            <a:spAutoFit/>
          </a:bodyPr>
          <a:lstStyle/>
          <a:p>
            <a:r>
              <a:rPr lang="en-US" sz="2000" dirty="0" smtClean="0">
                <a:solidFill>
                  <a:srgbClr val="BA3430"/>
                </a:solidFill>
                <a:latin typeface="Times New Roman" panose="02020603050405020304" pitchFamily="18" charset="0"/>
                <a:cs typeface="Times New Roman" panose="02020603050405020304" pitchFamily="18" charset="0"/>
              </a:rPr>
              <a:t>C.</a:t>
            </a:r>
            <a:endParaRPr lang="en-US" sz="2000" dirty="0">
              <a:solidFill>
                <a:srgbClr val="BA3430"/>
              </a:solidFill>
              <a:latin typeface="Times New Roman" panose="02020603050405020304" pitchFamily="18" charset="0"/>
              <a:cs typeface="Times New Roman" panose="02020603050405020304" pitchFamily="18" charset="0"/>
            </a:endParaRPr>
          </a:p>
        </p:txBody>
      </p:sp>
      <p:graphicFrame>
        <p:nvGraphicFramePr>
          <p:cNvPr id="10" name="Object 5"/>
          <p:cNvGraphicFramePr>
            <a:graphicFrameLocks noChangeAspect="1"/>
          </p:cNvGraphicFramePr>
          <p:nvPr>
            <p:extLst>
              <p:ext uri="{D42A27DB-BD31-4B8C-83A1-F6EECF244321}">
                <p14:modId xmlns:p14="http://schemas.microsoft.com/office/powerpoint/2010/main" val="204794530"/>
              </p:ext>
            </p:extLst>
          </p:nvPr>
        </p:nvGraphicFramePr>
        <p:xfrm>
          <a:off x="4809624" y="5425284"/>
          <a:ext cx="363537" cy="334963"/>
        </p:xfrm>
        <a:graphic>
          <a:graphicData uri="http://schemas.openxmlformats.org/presentationml/2006/ole">
            <mc:AlternateContent xmlns:mc="http://schemas.openxmlformats.org/markup-compatibility/2006">
              <mc:Choice xmlns:v="urn:schemas-microsoft-com:vml" Requires="v">
                <p:oleObj spid="_x0000_s31762" name="Photo Editor Photo" r:id="rId6" imgW="476316" imgH="438095" progId="MSPhotoEd.3">
                  <p:embed/>
                </p:oleObj>
              </mc:Choice>
              <mc:Fallback>
                <p:oleObj name="Photo Editor Photo" r:id="rId6" imgW="476316" imgH="438095"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9624" y="5425284"/>
                        <a:ext cx="363537" cy="334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40928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1535</TotalTime>
  <Words>1140</Words>
  <Application>Microsoft Office PowerPoint</Application>
  <PresentationFormat>On-screen Show (4:3)</PresentationFormat>
  <Paragraphs>259</Paragraphs>
  <Slides>33</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Photo Editor Photo</vt:lpstr>
      <vt:lpstr>PowerPoint Presentation</vt:lpstr>
      <vt:lpstr>QuickCheck 2.4 </vt:lpstr>
      <vt:lpstr>QuickCheck 2.4 </vt:lpstr>
      <vt:lpstr>QuickCheck 2.5</vt:lpstr>
      <vt:lpstr>QuickCheck 2.5</vt:lpstr>
      <vt:lpstr>QuickCheck 2.6</vt:lpstr>
      <vt:lpstr>QuickCheck 2.6</vt:lpstr>
      <vt:lpstr>QuickCheck 2.7</vt:lpstr>
      <vt:lpstr>QuickCheck 2.7</vt:lpstr>
      <vt:lpstr>QuickCheck 2.8</vt:lpstr>
      <vt:lpstr>QuickCheck 2.8</vt:lpstr>
      <vt:lpstr>QuickCheck 2.11</vt:lpstr>
      <vt:lpstr>QuickCheck 2.11</vt:lpstr>
      <vt:lpstr>QuickCheck 2.13</vt:lpstr>
      <vt:lpstr>QuickCheck 2.13</vt:lpstr>
      <vt:lpstr>QuickCheck 2.19</vt:lpstr>
      <vt:lpstr>QuickCheck 2.19</vt:lpstr>
      <vt:lpstr>QuickCheck 2.20</vt:lpstr>
      <vt:lpstr>QuickCheck 2.20</vt:lpstr>
      <vt:lpstr>QuickCheck 2.21</vt:lpstr>
      <vt:lpstr>QuickCheck 2.21</vt:lpstr>
      <vt:lpstr>QuickCheck 2.23</vt:lpstr>
      <vt:lpstr>QuickCheck 2.23</vt:lpstr>
      <vt:lpstr>QuickCheck 2.24</vt:lpstr>
      <vt:lpstr>QuickCheck 2.24</vt:lpstr>
      <vt:lpstr>QuickCheck 2.25</vt:lpstr>
      <vt:lpstr>QuickCheck 2.25</vt:lpstr>
      <vt:lpstr>QuickCheck 2.26</vt:lpstr>
      <vt:lpstr>QuickCheck 2.26</vt:lpstr>
      <vt:lpstr>QuickCheck 2.27</vt:lpstr>
      <vt:lpstr>QuickCheck 2.27</vt:lpstr>
      <vt:lpstr>QuickCheck 2.28</vt:lpstr>
      <vt:lpstr>QuickCheck 2.28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Hastings</dc:creator>
  <cp:lastModifiedBy>e131723</cp:lastModifiedBy>
  <cp:revision>53</cp:revision>
  <dcterms:created xsi:type="dcterms:W3CDTF">2013-09-26T16:18:55Z</dcterms:created>
  <dcterms:modified xsi:type="dcterms:W3CDTF">2016-08-31T18:51:12Z</dcterms:modified>
</cp:coreProperties>
</file>