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ink/ink1.xml" ContentType="application/inkml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8"/>
  </p:notesMasterIdLst>
  <p:sldIdLst>
    <p:sldId id="257" r:id="rId2"/>
    <p:sldId id="262" r:id="rId3"/>
    <p:sldId id="263" r:id="rId4"/>
    <p:sldId id="259" r:id="rId5"/>
    <p:sldId id="304" r:id="rId6"/>
    <p:sldId id="261" r:id="rId7"/>
    <p:sldId id="285" r:id="rId8"/>
    <p:sldId id="28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9" r:id="rId19"/>
    <p:sldId id="273" r:id="rId20"/>
    <p:sldId id="274" r:id="rId21"/>
    <p:sldId id="288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7" r:id="rId32"/>
    <p:sldId id="305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75" units="cm"/>
          <inkml:channel name="Y" type="integer" max="7256" units="cm"/>
          <inkml:channel name="F" type="integer" max="255" units="dev"/>
        </inkml:traceFormat>
        <inkml:channelProperties>
          <inkml:channelProperty channel="X" name="resolution" value="393.67676" units="1/cm"/>
          <inkml:channelProperty channel="Y" name="resolution" value="393.66321" units="1/cm"/>
          <inkml:channelProperty channel="F" name="resolution" value="INF" units="1/dev"/>
        </inkml:channelProperties>
      </inkml:inkSource>
      <inkml:timestamp xml:id="ts0" timeString="2006-08-18T18:14:33.890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-2 2490 47,'2'-2'7,"1"-1"0,-3 0-1,2 3 1,-2-2-2,3-1 1,0 3-1,-3 0 0,0-2-1,2 2 0,-2-3 0,3 3-1,0 0 0,-3 0 0,2 0 0,1 0-1,-1 0 1,-2 0-1,3 0 1,-3 3-1,5-3 1,-2 2-1,2-2 0,0 0 0,1 0 0,2-2 0,2-1 0,1-2 1,4-1-1,6-1 0,3-1 0,0-3 0,7 3 0,3-7 0,8 4-1,0-2 0,6 2 0,4-4 0,6-1 0,8-2 0,7-3 0,14-3 0,7-5 0,14-2 0,15-6 0,11-3 0,11-2 0,15-2 1,11-3-2,7-3 1,12-3 0,1 3 0,12-2 0,7-3-1,8-1 1,10-4-1,11-6 1,8 1-1,10-9 1,9-2 0,4-3 0,1 1 0,5-1 0,-3 0 1,-3 3-1,-10 0 0,0 0 1,-8 0-1,-5 2 0,-10 3 1,-6 6-2,-5-1 1,-8 3 0,-11 8 0,-12 5-1,-12 5 0,-12 3 0,-19 5 0,-10 6 0,-23 2 1,-17 5-1,-15 1 0,-19 7 0,-13 0 1,-16 6-1,-12 5 0,-12-3 0,-4 5-1,-8 0 0,-6 3-3,-5-2-2,5 7-7,-7-5-20,-1-3-4,6 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0B79E-1EAC-471C-AA20-20EE2E7E15CC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FF9F-2C9C-4430-8BA6-E52B16C14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360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</a:pPr>
            <a:fld id="{B3980D00-0BE1-4860-A407-1B684EB0585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</a:pPr>
            <a:fld id="{82BE9F74-50E1-4A18-8B67-54CDDE9EFD9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1251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37B890-3AEE-4DF9-9CCA-4B1C40ED8E4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F535AE-F48F-4D8A-8D2C-4528C6825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Kinematics is the branch of mechanics that </a:t>
            </a:r>
            <a:r>
              <a:rPr lang="en-US" sz="2400" dirty="0" smtClean="0">
                <a:solidFill>
                  <a:schemeClr val="hlink"/>
                </a:solidFill>
              </a:rPr>
              <a:t>describes</a:t>
            </a:r>
            <a:r>
              <a:rPr lang="en-US" sz="2400" dirty="0" smtClean="0"/>
              <a:t> the motion of objects without necessarily discussing what causes the motion.</a:t>
            </a:r>
          </a:p>
          <a:p>
            <a:r>
              <a:rPr lang="en-US" sz="2400" dirty="0" smtClean="0"/>
              <a:t>1-Dimensional Kinematics (or 1-Dimensional motion) refers to motion in a straight line.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95794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800600"/>
            <a:ext cx="5867400" cy="1752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400" dirty="0" smtClean="0">
                <a:solidFill>
                  <a:srgbClr val="0000FF"/>
                </a:solidFill>
              </a:rPr>
              <a:t>Demonstrate the motion of this particle.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7894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7895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7896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sp>
        <p:nvSpPr>
          <p:cNvPr id="37893" name="Line 9"/>
          <p:cNvSpPr>
            <a:spLocks noChangeShapeType="1"/>
          </p:cNvSpPr>
          <p:nvPr/>
        </p:nvSpPr>
        <p:spPr bwMode="auto">
          <a:xfrm flipV="1">
            <a:off x="2209800" y="2133600"/>
            <a:ext cx="2743200" cy="1524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572000"/>
            <a:ext cx="5867400" cy="2057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400" dirty="0" smtClean="0">
                <a:solidFill>
                  <a:srgbClr val="0000FF"/>
                </a:solidFill>
              </a:rPr>
              <a:t>What physical feature of the graph gives the constant velocity from A to B?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8930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8931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8932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38933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sp>
        <p:nvSpPr>
          <p:cNvPr id="38917" name="Line 9"/>
          <p:cNvSpPr>
            <a:spLocks noChangeShapeType="1"/>
          </p:cNvSpPr>
          <p:nvPr/>
        </p:nvSpPr>
        <p:spPr bwMode="auto">
          <a:xfrm flipV="1">
            <a:off x="2209800" y="2133600"/>
            <a:ext cx="2743200" cy="1524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03550" y="2362200"/>
            <a:ext cx="2576513" cy="1447800"/>
            <a:chOff x="1892" y="1488"/>
            <a:chExt cx="1623" cy="912"/>
          </a:xfrm>
        </p:grpSpPr>
        <p:sp>
          <p:nvSpPr>
            <p:cNvPr id="38925" name="Line 11"/>
            <p:cNvSpPr>
              <a:spLocks noChangeShapeType="1"/>
            </p:cNvSpPr>
            <p:nvPr/>
          </p:nvSpPr>
          <p:spPr bwMode="auto">
            <a:xfrm>
              <a:off x="1892" y="203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8926" name="Line 12"/>
            <p:cNvSpPr>
              <a:spLocks noChangeShapeType="1"/>
            </p:cNvSpPr>
            <p:nvPr/>
          </p:nvSpPr>
          <p:spPr bwMode="auto">
            <a:xfrm rot="16200000" flipH="1">
              <a:off x="2666" y="172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8927" name="Rectangle 13"/>
            <p:cNvSpPr>
              <a:spLocks noChangeArrowheads="1"/>
            </p:cNvSpPr>
            <p:nvPr/>
          </p:nvSpPr>
          <p:spPr bwMode="auto">
            <a:xfrm>
              <a:off x="2832" y="1940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Text Box 14"/>
            <p:cNvSpPr txBox="1">
              <a:spLocks noChangeArrowheads="1"/>
            </p:cNvSpPr>
            <p:nvPr/>
          </p:nvSpPr>
          <p:spPr bwMode="auto">
            <a:xfrm>
              <a:off x="2976" y="1488"/>
              <a:ext cx="53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38929" name="Text Box 15"/>
            <p:cNvSpPr txBox="1">
              <a:spLocks noChangeArrowheads="1"/>
            </p:cNvSpPr>
            <p:nvPr/>
          </p:nvSpPr>
          <p:spPr bwMode="auto">
            <a:xfrm>
              <a:off x="2383" y="1920"/>
              <a:ext cx="49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67000" y="1524000"/>
            <a:ext cx="2173288" cy="1752600"/>
            <a:chOff x="1680" y="960"/>
            <a:chExt cx="1369" cy="1104"/>
          </a:xfrm>
        </p:grpSpPr>
        <p:sp>
          <p:nvSpPr>
            <p:cNvPr id="38921" name="Text Box 17"/>
            <p:cNvSpPr txBox="1">
              <a:spLocks noChangeArrowheads="1"/>
            </p:cNvSpPr>
            <p:nvPr/>
          </p:nvSpPr>
          <p:spPr bwMode="auto">
            <a:xfrm>
              <a:off x="1680" y="1488"/>
              <a:ext cx="37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38922" name="Oval 18"/>
            <p:cNvSpPr>
              <a:spLocks noChangeArrowheads="1"/>
            </p:cNvSpPr>
            <p:nvPr/>
          </p:nvSpPr>
          <p:spPr bwMode="auto">
            <a:xfrm>
              <a:off x="1824" y="19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Oval 19"/>
            <p:cNvSpPr>
              <a:spLocks noChangeArrowheads="1"/>
            </p:cNvSpPr>
            <p:nvPr/>
          </p:nvSpPr>
          <p:spPr bwMode="auto">
            <a:xfrm>
              <a:off x="2880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Text Box 20"/>
            <p:cNvSpPr txBox="1">
              <a:spLocks noChangeArrowheads="1"/>
            </p:cNvSpPr>
            <p:nvPr/>
          </p:nvSpPr>
          <p:spPr bwMode="auto">
            <a:xfrm>
              <a:off x="2711" y="960"/>
              <a:ext cx="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B</a:t>
              </a:r>
            </a:p>
          </p:txBody>
        </p:sp>
      </p:grp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5943600" y="1905000"/>
            <a:ext cx="2947988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slope</a:t>
            </a:r>
            <a:endParaRPr lang="en-US" sz="4000" dirty="0" smtClean="0"/>
          </a:p>
          <a:p>
            <a:r>
              <a:rPr lang="en-US" sz="4000" dirty="0" err="1" smtClean="0"/>
              <a:t>v</a:t>
            </a:r>
            <a:r>
              <a:rPr lang="en-US" sz="4000" baseline="-25000" dirty="0" err="1" smtClean="0"/>
              <a:t>ave</a:t>
            </a:r>
            <a:r>
              <a:rPr lang="en-US" sz="4000" dirty="0" smtClean="0"/>
              <a:t> </a:t>
            </a:r>
            <a:r>
              <a:rPr lang="en-US" sz="4000" dirty="0"/>
              <a:t>= </a:t>
            </a:r>
            <a:r>
              <a:rPr lang="en-US" sz="4000" dirty="0" err="1">
                <a:latin typeface="Symbol" pitchFamily="18" charset="2"/>
              </a:rPr>
              <a:t>D</a:t>
            </a:r>
            <a:r>
              <a:rPr lang="en-US" sz="4000" dirty="0" err="1"/>
              <a:t>x</a:t>
            </a:r>
            <a:r>
              <a:rPr lang="en-US" sz="4000" dirty="0"/>
              <a:t>/</a:t>
            </a:r>
            <a:r>
              <a:rPr lang="en-US" sz="4000" dirty="0" err="1">
                <a:latin typeface="Symbol" pitchFamily="18" charset="2"/>
              </a:rPr>
              <a:t>D</a:t>
            </a:r>
            <a:r>
              <a:rPr lang="en-US" sz="4000" dirty="0" err="1"/>
              <a:t>t</a:t>
            </a:r>
            <a:endParaRPr 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6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915400" cy="10668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800" b="1" i="1" smtClean="0"/>
              <a:t>Graphical Problem:</a:t>
            </a:r>
            <a:r>
              <a:rPr kumimoji="1" lang="en-US" sz="2800" smtClean="0"/>
              <a:t> Determine the average velocity from the graph.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990600"/>
            <a:ext cx="4572000" cy="3436938"/>
            <a:chOff x="144" y="1051"/>
            <a:chExt cx="2880" cy="2165"/>
          </a:xfrm>
        </p:grpSpPr>
        <p:pic>
          <p:nvPicPr>
            <p:cNvPr id="39940" name="Picture 4" descr="velocity graph of constant accelera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1056"/>
              <a:ext cx="2880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432" y="1051"/>
              <a:ext cx="528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x (m)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Review Problem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800600"/>
            <a:ext cx="5867400" cy="1752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400" dirty="0" smtClean="0">
                <a:solidFill>
                  <a:srgbClr val="0000FF"/>
                </a:solidFill>
              </a:rPr>
              <a:t>Demonstrate the motion of these two particles.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6151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6152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sp>
        <p:nvSpPr>
          <p:cNvPr id="6150" name="Line 9"/>
          <p:cNvSpPr>
            <a:spLocks noChangeShapeType="1"/>
          </p:cNvSpPr>
          <p:nvPr/>
        </p:nvSpPr>
        <p:spPr bwMode="auto">
          <a:xfrm flipV="1">
            <a:off x="2209800" y="2133600"/>
            <a:ext cx="2743200" cy="1524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2457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59013" y="2752725"/>
              <a:ext cx="3213100" cy="896938"/>
            </p14:xfrm>
          </p:contentPart>
        </mc:Choice>
        <mc:Fallback>
          <p:pic>
            <p:nvPicPr>
              <p:cNvPr id="2457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248933" y="2728600"/>
                <a:ext cx="3248021" cy="93546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800600"/>
            <a:ext cx="5867400" cy="17526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000" dirty="0" smtClean="0">
                <a:solidFill>
                  <a:srgbClr val="0000FF"/>
                </a:solidFill>
              </a:rPr>
              <a:t>Demonstrate the motion of these two particle.</a:t>
            </a:r>
            <a:endParaRPr lang="en-US" sz="2000" dirty="0" smtClean="0">
              <a:solidFill>
                <a:schemeClr val="hlin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40967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0968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0969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40970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28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v</a:t>
              </a:r>
            </a:p>
          </p:txBody>
        </p:sp>
      </p:grpSp>
      <p:sp>
        <p:nvSpPr>
          <p:cNvPr id="40965" name="Line 9"/>
          <p:cNvSpPr>
            <a:spLocks noChangeShapeType="1"/>
          </p:cNvSpPr>
          <p:nvPr/>
        </p:nvSpPr>
        <p:spPr bwMode="auto">
          <a:xfrm flipV="1">
            <a:off x="2209800" y="2667000"/>
            <a:ext cx="2743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40966" name="Line 10"/>
          <p:cNvSpPr>
            <a:spLocks noChangeShapeType="1"/>
          </p:cNvSpPr>
          <p:nvPr/>
        </p:nvSpPr>
        <p:spPr bwMode="auto">
          <a:xfrm>
            <a:off x="2209800" y="3200400"/>
            <a:ext cx="274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41989" name="Text Box 12"/>
          <p:cNvSpPr>
            <a:spLocks noGrp="1" noChangeArrowheads="1"/>
          </p:cNvSpPr>
          <p:nvPr>
            <p:ph idx="1"/>
          </p:nvPr>
        </p:nvSpPr>
        <p:spPr>
          <a:xfrm>
            <a:off x="1524000" y="4343400"/>
            <a:ext cx="6934200" cy="17526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400" dirty="0" smtClean="0">
                <a:solidFill>
                  <a:srgbClr val="0000FF"/>
                </a:solidFill>
              </a:rPr>
              <a:t>What kind of motion does this graph represent?</a:t>
            </a:r>
            <a:endParaRPr kumimoji="1" lang="en-US" sz="2400" dirty="0" smtClean="0">
              <a:solidFill>
                <a:schemeClr val="hlink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676400"/>
            <a:ext cx="4546600" cy="3657600"/>
            <a:chOff x="1056" y="1056"/>
            <a:chExt cx="2864" cy="2304"/>
          </a:xfrm>
        </p:grpSpPr>
        <p:sp>
          <p:nvSpPr>
            <p:cNvPr id="41993" name="Line 4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1994" name="Line 5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1995" name="Text Box 6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41996" name="Text Box 7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4400" y="2316163"/>
            <a:ext cx="2798763" cy="925512"/>
            <a:chOff x="1392" y="1459"/>
            <a:chExt cx="1763" cy="583"/>
          </a:xfrm>
        </p:grpSpPr>
        <p:sp>
          <p:nvSpPr>
            <p:cNvPr id="41990" name="Arc 9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1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1" name="Arc 10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Arc 11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4191000"/>
            <a:ext cx="7162800" cy="25146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800" smtClean="0">
                <a:solidFill>
                  <a:srgbClr val="0000FF"/>
                </a:solidFill>
              </a:rPr>
              <a:t>Can you determine average velocity from the time at point A to the time at point B from this graph?</a:t>
            </a:r>
          </a:p>
          <a:p>
            <a:pPr marL="0" indent="0">
              <a:spcBef>
                <a:spcPct val="0"/>
              </a:spcBef>
              <a:buClrTx/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676400"/>
            <a:ext cx="4546600" cy="3657600"/>
            <a:chOff x="1056" y="1056"/>
            <a:chExt cx="2864" cy="2304"/>
          </a:xfrm>
        </p:grpSpPr>
        <p:sp>
          <p:nvSpPr>
            <p:cNvPr id="43029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030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031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43032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914400" y="2316163"/>
            <a:ext cx="2798763" cy="925512"/>
            <a:chOff x="1392" y="1459"/>
            <a:chExt cx="1763" cy="583"/>
          </a:xfrm>
        </p:grpSpPr>
        <p:sp>
          <p:nvSpPr>
            <p:cNvPr id="43026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1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79525" y="1482725"/>
            <a:ext cx="2152650" cy="1793875"/>
            <a:chOff x="1622" y="934"/>
            <a:chExt cx="1356" cy="1130"/>
          </a:xfrm>
        </p:grpSpPr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1622" y="934"/>
              <a:ext cx="37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2640" y="1440"/>
              <a:ext cx="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2784" y="19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1776" y="14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6402" name="Line 18"/>
          <p:cNvSpPr>
            <a:spLocks noChangeShapeType="1"/>
          </p:cNvSpPr>
          <p:nvPr/>
        </p:nvSpPr>
        <p:spPr bwMode="auto">
          <a:xfrm>
            <a:off x="1143000" y="2133600"/>
            <a:ext cx="2667000" cy="1371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990600" y="2438400"/>
            <a:ext cx="2133600" cy="1143000"/>
            <a:chOff x="864" y="1632"/>
            <a:chExt cx="1344" cy="720"/>
          </a:xfrm>
        </p:grpSpPr>
        <p:sp>
          <p:nvSpPr>
            <p:cNvPr id="43018" name="Line 20"/>
            <p:cNvSpPr>
              <a:spLocks noChangeShapeType="1"/>
            </p:cNvSpPr>
            <p:nvPr/>
          </p:nvSpPr>
          <p:spPr bwMode="auto">
            <a:xfrm>
              <a:off x="1248" y="163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21"/>
            <p:cNvSpPr>
              <a:spLocks noChangeShapeType="1"/>
            </p:cNvSpPr>
            <p:nvPr/>
          </p:nvSpPr>
          <p:spPr bwMode="auto">
            <a:xfrm>
              <a:off x="1248" y="2112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Text Box 22"/>
            <p:cNvSpPr txBox="1">
              <a:spLocks noChangeArrowheads="1"/>
            </p:cNvSpPr>
            <p:nvPr/>
          </p:nvSpPr>
          <p:spPr bwMode="auto">
            <a:xfrm>
              <a:off x="864" y="1680"/>
              <a:ext cx="34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x</a:t>
              </a:r>
            </a:p>
          </p:txBody>
        </p:sp>
        <p:sp>
          <p:nvSpPr>
            <p:cNvPr id="43021" name="Text Box 23"/>
            <p:cNvSpPr txBox="1">
              <a:spLocks noChangeArrowheads="1"/>
            </p:cNvSpPr>
            <p:nvPr/>
          </p:nvSpPr>
          <p:spPr bwMode="auto">
            <a:xfrm>
              <a:off x="1536" y="2064"/>
              <a:ext cx="3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t</a:t>
              </a:r>
            </a:p>
          </p:txBody>
        </p:sp>
      </p:grpSp>
      <p:sp>
        <p:nvSpPr>
          <p:cNvPr id="656408" name="Text Box 24"/>
          <p:cNvSpPr txBox="1">
            <a:spLocks noChangeArrowheads="1"/>
          </p:cNvSpPr>
          <p:nvPr/>
        </p:nvSpPr>
        <p:spPr bwMode="auto">
          <a:xfrm>
            <a:off x="5943600" y="2133600"/>
            <a:ext cx="2947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v</a:t>
            </a:r>
            <a:r>
              <a:rPr lang="en-US" sz="4000" baseline="-25000"/>
              <a:t>ave</a:t>
            </a:r>
            <a:r>
              <a:rPr lang="en-US" sz="4000"/>
              <a:t> = 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x/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2" grpId="0" animBg="1"/>
      <p:bldP spid="65640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800" b="1" i="1" smtClean="0"/>
              <a:t>Graphical Problem:</a:t>
            </a:r>
            <a:r>
              <a:rPr kumimoji="1" lang="en-US" sz="2800" smtClean="0"/>
              <a:t> Determine the average velocity between 1 and 4 seconds.</a:t>
            </a:r>
            <a:endParaRPr lang="en-US" sz="2400" smtClean="0"/>
          </a:p>
        </p:txBody>
      </p:sp>
      <p:pic>
        <p:nvPicPr>
          <p:cNvPr id="44035" name="Picture 3" descr="kinematic graph for quiz #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Instantaneous Velocity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velocity at a single instant in time.</a:t>
            </a:r>
          </a:p>
          <a:p>
            <a:r>
              <a:rPr lang="en-US" sz="2000" dirty="0" smtClean="0"/>
              <a:t>If the velocity is uniform, or constant, the instantaneous velocity is the same as the average velocity.</a:t>
            </a:r>
          </a:p>
          <a:p>
            <a:r>
              <a:rPr lang="en-US" sz="2000" dirty="0" smtClean="0"/>
              <a:t>If the velocity is not constant, than the instantaneous velocity is not the same as the average velocity, and we must carefully distinguish between the two.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Instantaneous Velocity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4648200"/>
            <a:ext cx="6172200" cy="1676400"/>
          </a:xfrm>
        </p:spPr>
        <p:txBody>
          <a:bodyPr>
            <a:normAutofit/>
          </a:bodyPr>
          <a:lstStyle/>
          <a:p>
            <a:pPr marL="228600" indent="1588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000" dirty="0" smtClean="0">
                <a:solidFill>
                  <a:srgbClr val="0000FF"/>
                </a:solidFill>
              </a:rPr>
              <a:t>Draw a tangent line to the curve at B. The slope of this line gives the instantaneous velocity at that specific time.</a:t>
            </a:r>
            <a:endParaRPr lang="en-US" sz="20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45074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5075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5076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45077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09800" y="2316163"/>
            <a:ext cx="2798763" cy="925512"/>
            <a:chOff x="1392" y="1459"/>
            <a:chExt cx="1763" cy="583"/>
          </a:xfrm>
        </p:grpSpPr>
        <p:sp>
          <p:nvSpPr>
            <p:cNvPr id="45071" name="Arc 10"/>
            <p:cNvSpPr>
              <a:spLocks/>
            </p:cNvSpPr>
            <p:nvPr/>
          </p:nvSpPr>
          <p:spPr bwMode="auto">
            <a:xfrm>
              <a:off x="1392" y="1459"/>
              <a:ext cx="710" cy="576"/>
            </a:xfrm>
            <a:custGeom>
              <a:avLst/>
              <a:gdLst>
                <a:gd name="T0" fmla="*/ 0 w 26653"/>
                <a:gd name="T1" fmla="*/ 0 h 21600"/>
                <a:gd name="T2" fmla="*/ 1 w 26653"/>
                <a:gd name="T3" fmla="*/ 0 h 21600"/>
                <a:gd name="T4" fmla="*/ 0 w 26653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53"/>
                <a:gd name="T10" fmla="*/ 0 h 21600"/>
                <a:gd name="T11" fmla="*/ 26653 w 266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53" h="21600" fill="none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</a:path>
                <a:path w="26653" h="21600" stroke="0" extrusionOk="0">
                  <a:moveTo>
                    <a:pt x="-1" y="1280"/>
                  </a:moveTo>
                  <a:cubicBezTo>
                    <a:pt x="2349" y="433"/>
                    <a:pt x="4828" y="-1"/>
                    <a:pt x="7327" y="0"/>
                  </a:cubicBezTo>
                  <a:cubicBezTo>
                    <a:pt x="15513" y="0"/>
                    <a:pt x="22996" y="4627"/>
                    <a:pt x="26652" y="11952"/>
                  </a:cubicBezTo>
                  <a:lnTo>
                    <a:pt x="732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Arc 11"/>
            <p:cNvSpPr>
              <a:spLocks/>
            </p:cNvSpPr>
            <p:nvPr/>
          </p:nvSpPr>
          <p:spPr bwMode="auto">
            <a:xfrm flipH="1" flipV="1">
              <a:off x="2064" y="1462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Arc 12"/>
            <p:cNvSpPr>
              <a:spLocks/>
            </p:cNvSpPr>
            <p:nvPr/>
          </p:nvSpPr>
          <p:spPr bwMode="auto">
            <a:xfrm flipV="1">
              <a:off x="2589" y="1466"/>
              <a:ext cx="566" cy="576"/>
            </a:xfrm>
            <a:custGeom>
              <a:avLst/>
              <a:gdLst>
                <a:gd name="T0" fmla="*/ 0 w 21243"/>
                <a:gd name="T1" fmla="*/ 0 h 21600"/>
                <a:gd name="T2" fmla="*/ 0 w 21243"/>
                <a:gd name="T3" fmla="*/ 0 h 21600"/>
                <a:gd name="T4" fmla="*/ 0 w 2124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243"/>
                <a:gd name="T10" fmla="*/ 0 h 21600"/>
                <a:gd name="T11" fmla="*/ 21243 w 212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43" h="21600" fill="none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</a:path>
                <a:path w="21243" h="21600" stroke="0" extrusionOk="0">
                  <a:moveTo>
                    <a:pt x="0" y="85"/>
                  </a:moveTo>
                  <a:cubicBezTo>
                    <a:pt x="637" y="28"/>
                    <a:pt x="1277" y="-1"/>
                    <a:pt x="1917" y="0"/>
                  </a:cubicBezTo>
                  <a:cubicBezTo>
                    <a:pt x="10103" y="0"/>
                    <a:pt x="17586" y="4627"/>
                    <a:pt x="21242" y="11952"/>
                  </a:cubicBezTo>
                  <a:lnTo>
                    <a:pt x="1917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4191000" y="2286000"/>
            <a:ext cx="53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kumimoji="1" lang="en-US" sz="44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5063" name="Oval 14"/>
          <p:cNvSpPr>
            <a:spLocks noChangeArrowheads="1"/>
          </p:cNvSpPr>
          <p:nvPr/>
        </p:nvSpPr>
        <p:spPr bwMode="auto">
          <a:xfrm>
            <a:off x="4419600" y="3124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0495" name="Line 15"/>
          <p:cNvSpPr>
            <a:spLocks noChangeShapeType="1"/>
          </p:cNvSpPr>
          <p:nvPr/>
        </p:nvSpPr>
        <p:spPr bwMode="auto">
          <a:xfrm flipV="1">
            <a:off x="2743200" y="2476500"/>
            <a:ext cx="43434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029200" y="2590800"/>
            <a:ext cx="2225675" cy="838200"/>
            <a:chOff x="3168" y="1632"/>
            <a:chExt cx="1402" cy="528"/>
          </a:xfrm>
        </p:grpSpPr>
        <p:sp>
          <p:nvSpPr>
            <p:cNvPr id="45067" name="Line 17"/>
            <p:cNvSpPr>
              <a:spLocks noChangeShapeType="1"/>
            </p:cNvSpPr>
            <p:nvPr/>
          </p:nvSpPr>
          <p:spPr bwMode="auto">
            <a:xfrm flipV="1">
              <a:off x="3168" y="192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Line 18"/>
            <p:cNvSpPr>
              <a:spLocks noChangeShapeType="1"/>
            </p:cNvSpPr>
            <p:nvPr/>
          </p:nvSpPr>
          <p:spPr bwMode="auto">
            <a:xfrm>
              <a:off x="4128" y="163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Text Box 19"/>
            <p:cNvSpPr txBox="1">
              <a:spLocks noChangeArrowheads="1"/>
            </p:cNvSpPr>
            <p:nvPr/>
          </p:nvSpPr>
          <p:spPr bwMode="auto">
            <a:xfrm>
              <a:off x="4224" y="1680"/>
              <a:ext cx="34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x</a:t>
              </a:r>
            </a:p>
          </p:txBody>
        </p:sp>
        <p:sp>
          <p:nvSpPr>
            <p:cNvPr id="45070" name="Text Box 20"/>
            <p:cNvSpPr txBox="1">
              <a:spLocks noChangeArrowheads="1"/>
            </p:cNvSpPr>
            <p:nvPr/>
          </p:nvSpPr>
          <p:spPr bwMode="auto">
            <a:xfrm>
              <a:off x="3600" y="1872"/>
              <a:ext cx="3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t</a:t>
              </a:r>
            </a:p>
          </p:txBody>
        </p:sp>
      </p:grpSp>
      <p:sp>
        <p:nvSpPr>
          <p:cNvPr id="660501" name="Text Box 21"/>
          <p:cNvSpPr txBox="1">
            <a:spLocks noChangeArrowheads="1"/>
          </p:cNvSpPr>
          <p:nvPr/>
        </p:nvSpPr>
        <p:spPr bwMode="auto">
          <a:xfrm>
            <a:off x="5410200" y="1482725"/>
            <a:ext cx="28606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v</a:t>
            </a:r>
            <a:r>
              <a:rPr lang="en-US" sz="4000" baseline="-25000"/>
              <a:t>ins</a:t>
            </a:r>
            <a:r>
              <a:rPr lang="en-US" sz="4000"/>
              <a:t> = 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x/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95" grpId="0" animBg="1"/>
      <p:bldP spid="66050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two kinds of quantities…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772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600" u="sng" smtClean="0"/>
              <a:t>Scalars</a:t>
            </a:r>
            <a:r>
              <a:rPr lang="en-US" altLang="en-US" sz="2600" smtClean="0"/>
              <a:t> are quantities that have magnitude only, such as</a:t>
            </a:r>
          </a:p>
          <a:p>
            <a:pPr lvl="1" eaLnBrk="1" hangingPunct="1"/>
            <a:r>
              <a:rPr lang="en-US" altLang="en-US" sz="2200" smtClean="0"/>
              <a:t>position</a:t>
            </a:r>
          </a:p>
          <a:p>
            <a:pPr lvl="1" eaLnBrk="1" hangingPunct="1"/>
            <a:r>
              <a:rPr lang="en-US" altLang="en-US" sz="2200" smtClean="0"/>
              <a:t>distance</a:t>
            </a:r>
          </a:p>
          <a:p>
            <a:pPr lvl="1" eaLnBrk="1" hangingPunct="1"/>
            <a:r>
              <a:rPr lang="en-US" altLang="en-US" sz="2200" smtClean="0"/>
              <a:t>speed</a:t>
            </a:r>
          </a:p>
          <a:p>
            <a:pPr lvl="1" eaLnBrk="1" hangingPunct="1"/>
            <a:r>
              <a:rPr lang="en-US" altLang="en-US" sz="2200" smtClean="0"/>
              <a:t>time</a:t>
            </a:r>
          </a:p>
          <a:p>
            <a:pPr lvl="1" eaLnBrk="1" hangingPunct="1"/>
            <a:r>
              <a:rPr lang="en-US" altLang="en-US" sz="2200" smtClean="0"/>
              <a:t>mass</a:t>
            </a:r>
          </a:p>
          <a:p>
            <a:pPr eaLnBrk="1" hangingPunct="1"/>
            <a:r>
              <a:rPr lang="en-US" altLang="en-US" sz="2600" u="sng" smtClean="0"/>
              <a:t>Vectors</a:t>
            </a:r>
            <a:r>
              <a:rPr lang="en-US" altLang="en-US" sz="2600" smtClean="0"/>
              <a:t> are quantities that have both magnitude and direction, such as</a:t>
            </a:r>
          </a:p>
          <a:p>
            <a:pPr lvl="1" eaLnBrk="1" hangingPunct="1"/>
            <a:r>
              <a:rPr lang="en-US" altLang="en-US" sz="2200" smtClean="0"/>
              <a:t>displacement</a:t>
            </a:r>
          </a:p>
          <a:p>
            <a:pPr lvl="1" eaLnBrk="1" hangingPunct="1"/>
            <a:r>
              <a:rPr lang="en-US" altLang="en-US" sz="2200" smtClean="0"/>
              <a:t>velocity</a:t>
            </a:r>
          </a:p>
          <a:p>
            <a:pPr lvl="1" eaLnBrk="1" hangingPunct="1"/>
            <a:r>
              <a:rPr lang="en-US" altLang="en-US" sz="2200" smtClean="0"/>
              <a:t>acceleration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54582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000" b="1" i="1" dirty="0" smtClean="0"/>
              <a:t>Practice Problem:</a:t>
            </a:r>
            <a:r>
              <a:rPr kumimoji="1" lang="en-US" sz="2000" dirty="0" smtClean="0"/>
              <a:t> Determine the instantaneous velocity at 1.0 second.</a:t>
            </a:r>
            <a:endParaRPr lang="en-US" sz="2000" dirty="0" smtClean="0"/>
          </a:p>
        </p:txBody>
      </p:sp>
      <p:pic>
        <p:nvPicPr>
          <p:cNvPr id="46083" name="Picture 3" descr="kinematic graph for quiz #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Acceleration (a)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Any change in velocity over a period of time is called acceleration.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The sign (+ or -) of acceleration indicates its direction.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Acceleration can be…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speeding up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slowing down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turning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905500"/>
            <a:ext cx="8991600" cy="9525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800" smtClean="0">
                <a:solidFill>
                  <a:srgbClr val="0000FF"/>
                </a:solidFill>
              </a:rPr>
              <a:t>Demonstrate the motion of this particle. Is it accelerating?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2228850" y="219075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228850" y="38100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851525" y="3786188"/>
            <a:ext cx="109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kumimoji="1" lang="en-US" sz="3600">
                <a:solidFill>
                  <a:schemeClr val="tx2"/>
                </a:solidFill>
              </a:rPr>
              <a:t>t (s)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447800" y="16002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kumimoji="1" lang="en-US" sz="3600">
                <a:solidFill>
                  <a:schemeClr val="tx2"/>
                </a:solidFill>
              </a:rPr>
              <a:t>v (m/s)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2209800" y="2895600"/>
            <a:ext cx="2819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355725" y="2560638"/>
            <a:ext cx="817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0.50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943600"/>
            <a:ext cx="8458200" cy="9144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800" smtClean="0">
                <a:solidFill>
                  <a:srgbClr val="0000FF"/>
                </a:solidFill>
              </a:rPr>
              <a:t>Demonstrate the motion of this particle. Is it accelerating?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209800" y="23622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209800" y="4114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775325" y="3997325"/>
            <a:ext cx="447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kumimoji="1" lang="en-US" sz="440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981200" y="1676400"/>
            <a:ext cx="455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kumimoji="1" lang="en-US" sz="4400">
                <a:solidFill>
                  <a:schemeClr val="tx2"/>
                </a:solidFill>
              </a:rPr>
              <a:t>v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2209800" y="2590800"/>
            <a:ext cx="2743200" cy="1524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5867400"/>
            <a:ext cx="9144000" cy="7620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400" smtClean="0">
                <a:solidFill>
                  <a:srgbClr val="0000FF"/>
                </a:solidFill>
              </a:rPr>
              <a:t>What physical feature of the graph gives the acceleration?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49170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9171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9172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49173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28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v</a:t>
              </a:r>
            </a:p>
          </p:txBody>
        </p:sp>
      </p:grpSp>
      <p:sp>
        <p:nvSpPr>
          <p:cNvPr id="49157" name="Line 9"/>
          <p:cNvSpPr>
            <a:spLocks noChangeShapeType="1"/>
          </p:cNvSpPr>
          <p:nvPr/>
        </p:nvSpPr>
        <p:spPr bwMode="auto">
          <a:xfrm flipV="1">
            <a:off x="2209800" y="2133600"/>
            <a:ext cx="2743200" cy="1524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03550" y="2362200"/>
            <a:ext cx="2517775" cy="1447800"/>
            <a:chOff x="1892" y="1488"/>
            <a:chExt cx="1586" cy="912"/>
          </a:xfrm>
        </p:grpSpPr>
        <p:sp>
          <p:nvSpPr>
            <p:cNvPr id="49165" name="Line 11"/>
            <p:cNvSpPr>
              <a:spLocks noChangeShapeType="1"/>
            </p:cNvSpPr>
            <p:nvPr/>
          </p:nvSpPr>
          <p:spPr bwMode="auto">
            <a:xfrm>
              <a:off x="1892" y="203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9166" name="Line 12"/>
            <p:cNvSpPr>
              <a:spLocks noChangeShapeType="1"/>
            </p:cNvSpPr>
            <p:nvPr/>
          </p:nvSpPr>
          <p:spPr bwMode="auto">
            <a:xfrm rot="16200000" flipH="1">
              <a:off x="2666" y="172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2832" y="1940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8" name="Text Box 14"/>
            <p:cNvSpPr txBox="1">
              <a:spLocks noChangeArrowheads="1"/>
            </p:cNvSpPr>
            <p:nvPr/>
          </p:nvSpPr>
          <p:spPr bwMode="auto">
            <a:xfrm>
              <a:off x="2976" y="1488"/>
              <a:ext cx="50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kumimoji="1" lang="en-US" sz="4400">
                  <a:solidFill>
                    <a:schemeClr val="tx2"/>
                  </a:solidFill>
                </a:rPr>
                <a:t>v</a:t>
              </a:r>
            </a:p>
          </p:txBody>
        </p:sp>
        <p:sp>
          <p:nvSpPr>
            <p:cNvPr id="49169" name="Text Box 15"/>
            <p:cNvSpPr txBox="1">
              <a:spLocks noChangeArrowheads="1"/>
            </p:cNvSpPr>
            <p:nvPr/>
          </p:nvSpPr>
          <p:spPr bwMode="auto">
            <a:xfrm>
              <a:off x="2383" y="1920"/>
              <a:ext cx="49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  <a:latin typeface="Symbol" pitchFamily="18" charset="2"/>
                </a:rPr>
                <a:t>D</a:t>
              </a:r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67000" y="1524000"/>
            <a:ext cx="2173288" cy="1752600"/>
            <a:chOff x="1680" y="960"/>
            <a:chExt cx="1369" cy="1104"/>
          </a:xfrm>
        </p:grpSpPr>
        <p:sp>
          <p:nvSpPr>
            <p:cNvPr id="49161" name="Text Box 17"/>
            <p:cNvSpPr txBox="1">
              <a:spLocks noChangeArrowheads="1"/>
            </p:cNvSpPr>
            <p:nvPr/>
          </p:nvSpPr>
          <p:spPr bwMode="auto">
            <a:xfrm>
              <a:off x="1680" y="1488"/>
              <a:ext cx="37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49162" name="Oval 18"/>
            <p:cNvSpPr>
              <a:spLocks noChangeArrowheads="1"/>
            </p:cNvSpPr>
            <p:nvPr/>
          </p:nvSpPr>
          <p:spPr bwMode="auto">
            <a:xfrm>
              <a:off x="1824" y="19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Oval 19"/>
            <p:cNvSpPr>
              <a:spLocks noChangeArrowheads="1"/>
            </p:cNvSpPr>
            <p:nvPr/>
          </p:nvSpPr>
          <p:spPr bwMode="auto">
            <a:xfrm>
              <a:off x="2880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Text Box 20"/>
            <p:cNvSpPr txBox="1">
              <a:spLocks noChangeArrowheads="1"/>
            </p:cNvSpPr>
            <p:nvPr/>
          </p:nvSpPr>
          <p:spPr bwMode="auto">
            <a:xfrm>
              <a:off x="2711" y="960"/>
              <a:ext cx="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B</a:t>
              </a:r>
            </a:p>
          </p:txBody>
        </p:sp>
      </p:grpSp>
      <p:sp>
        <p:nvSpPr>
          <p:cNvPr id="668693" name="Text Box 21"/>
          <p:cNvSpPr txBox="1">
            <a:spLocks noChangeArrowheads="1"/>
          </p:cNvSpPr>
          <p:nvPr/>
        </p:nvSpPr>
        <p:spPr bwMode="auto">
          <a:xfrm>
            <a:off x="5943600" y="2133600"/>
            <a:ext cx="23780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 = 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v/</a:t>
            </a:r>
            <a:r>
              <a:rPr lang="en-US" sz="4000">
                <a:latin typeface="Symbol" pitchFamily="18" charset="2"/>
              </a:rPr>
              <a:t>D</a:t>
            </a:r>
            <a:r>
              <a:rPr lang="en-US" sz="4000"/>
              <a:t>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9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800" b="1" i="1" smtClean="0"/>
              <a:t>Practice Problem:</a:t>
            </a:r>
            <a:r>
              <a:rPr kumimoji="1" lang="en-US" sz="2800" smtClean="0"/>
              <a:t> Determine the acceleration from the graph.</a:t>
            </a:r>
            <a:endParaRPr lang="en-US" sz="2400" baseline="30000" smtClean="0"/>
          </a:p>
        </p:txBody>
      </p:sp>
      <p:pic>
        <p:nvPicPr>
          <p:cNvPr id="50179" name="Picture 3" descr="V vs t accelerate upward version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535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Position vs Time Graphs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752600"/>
            <a:ext cx="6248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Particles moving with </a:t>
            </a:r>
            <a:r>
              <a:rPr lang="en-US" sz="2800" smtClean="0">
                <a:solidFill>
                  <a:srgbClr val="0000FF"/>
                </a:solidFill>
              </a:rPr>
              <a:t>no acceleration</a:t>
            </a:r>
            <a:r>
              <a:rPr lang="en-US" sz="2800" smtClean="0"/>
              <a:t> (constant velocity) have graphs of </a:t>
            </a:r>
            <a:r>
              <a:rPr lang="en-US" sz="2800" smtClean="0">
                <a:solidFill>
                  <a:srgbClr val="0000FF"/>
                </a:solidFill>
              </a:rPr>
              <a:t>position vs time</a:t>
            </a:r>
            <a:r>
              <a:rPr lang="en-US" sz="2800" smtClean="0"/>
              <a:t> with </a:t>
            </a:r>
            <a:r>
              <a:rPr lang="en-US" sz="2800" smtClean="0">
                <a:solidFill>
                  <a:srgbClr val="0000FF"/>
                </a:solidFill>
              </a:rPr>
              <a:t>one slope</a:t>
            </a:r>
            <a:r>
              <a:rPr lang="en-US" sz="2800" smtClean="0"/>
              <a:t>. The velocity is not changing since the slope is constant.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Position vs time graphs</a:t>
            </a:r>
            <a:r>
              <a:rPr lang="en-US" sz="2800" smtClean="0"/>
              <a:t> for particles moving with </a:t>
            </a:r>
            <a:r>
              <a:rPr lang="en-US" sz="2800" smtClean="0">
                <a:solidFill>
                  <a:srgbClr val="0000FF"/>
                </a:solidFill>
              </a:rPr>
              <a:t>constant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rgbClr val="0000FF"/>
                </a:solidFill>
              </a:rPr>
              <a:t>acceleration</a:t>
            </a:r>
            <a:r>
              <a:rPr lang="en-US" sz="2800" smtClean="0"/>
              <a:t> look </a:t>
            </a:r>
            <a:r>
              <a:rPr lang="en-US" sz="2800" smtClean="0">
                <a:solidFill>
                  <a:srgbClr val="0000FF"/>
                </a:solidFill>
              </a:rPr>
              <a:t>parabolic</a:t>
            </a:r>
            <a:r>
              <a:rPr lang="en-US" sz="2800" smtClean="0"/>
              <a:t>. The instantaneous slope is changing. In this graph it is increasing, and the particle is speeding up.</a:t>
            </a:r>
          </a:p>
        </p:txBody>
      </p:sp>
      <p:pic>
        <p:nvPicPr>
          <p:cNvPr id="52228" name="Picture 4" descr="Position vs time constant 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19542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 descr="position vs time constant v and accle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324350"/>
            <a:ext cx="20224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the motion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752600"/>
            <a:ext cx="6096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smtClean="0"/>
              <a:t>This object is moving in the positive direction and accelerating in the positive direction (speeding up).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This object is moving in the negative direction and accelerating in the negative direction (speeding up).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This object is moving in the negative direction and accelerating in the positive direction (slowing down).</a:t>
            </a:r>
          </a:p>
        </p:txBody>
      </p:sp>
      <p:pic>
        <p:nvPicPr>
          <p:cNvPr id="53252" name="Picture 4" descr="position vs time constant v and accle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19050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 descr="x vs t negative accel from re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505200"/>
            <a:ext cx="1905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 descr="x vs t positive accel w neg initial veloci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181600"/>
            <a:ext cx="19431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600200"/>
          </a:xfrm>
        </p:spPr>
        <p:txBody>
          <a:bodyPr/>
          <a:lstStyle/>
          <a:p>
            <a:r>
              <a:rPr lang="en-US" smtClean="0"/>
              <a:t>Draw Graphs for</a:t>
            </a:r>
            <a:br>
              <a:rPr lang="en-US" smtClean="0"/>
            </a:br>
            <a:r>
              <a:rPr lang="en-US" smtClean="0"/>
              <a:t>Stationary Particles</a:t>
            </a:r>
            <a:endParaRPr lang="en-US" baseline="-250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260600"/>
            <a:ext cx="2454275" cy="4322763"/>
            <a:chOff x="0" y="1424"/>
            <a:chExt cx="1546" cy="2723"/>
          </a:xfrm>
        </p:grpSpPr>
        <p:sp>
          <p:nvSpPr>
            <p:cNvPr id="54288" name="Line 4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9" name="Line 5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90" name="Text Box 6"/>
            <p:cNvSpPr txBox="1">
              <a:spLocks noChangeArrowheads="1"/>
            </p:cNvSpPr>
            <p:nvPr/>
          </p:nvSpPr>
          <p:spPr bwMode="auto">
            <a:xfrm>
              <a:off x="0" y="1424"/>
              <a:ext cx="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54291" name="Text Box 7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4292" name="Text Box 8"/>
            <p:cNvSpPr txBox="1">
              <a:spLocks noChangeArrowheads="1"/>
            </p:cNvSpPr>
            <p:nvPr/>
          </p:nvSpPr>
          <p:spPr bwMode="auto">
            <a:xfrm>
              <a:off x="384" y="3168"/>
              <a:ext cx="996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Position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60725" y="2286000"/>
            <a:ext cx="2454275" cy="4322763"/>
            <a:chOff x="0" y="1424"/>
            <a:chExt cx="1546" cy="2723"/>
          </a:xfrm>
        </p:grpSpPr>
        <p:sp>
          <p:nvSpPr>
            <p:cNvPr id="54283" name="Line 10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4" name="Line 11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5" name="Text Box 12"/>
            <p:cNvSpPr txBox="1">
              <a:spLocks noChangeArrowheads="1"/>
            </p:cNvSpPr>
            <p:nvPr/>
          </p:nvSpPr>
          <p:spPr bwMode="auto">
            <a:xfrm>
              <a:off x="0" y="1424"/>
              <a:ext cx="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v</a:t>
              </a:r>
            </a:p>
          </p:txBody>
        </p:sp>
        <p:sp>
          <p:nvSpPr>
            <p:cNvPr id="54286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4287" name="Text Box 14"/>
            <p:cNvSpPr txBox="1">
              <a:spLocks noChangeArrowheads="1"/>
            </p:cNvSpPr>
            <p:nvPr/>
          </p:nvSpPr>
          <p:spPr bwMode="auto">
            <a:xfrm>
              <a:off x="386" y="3168"/>
              <a:ext cx="9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Velocity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521450" y="2311400"/>
            <a:ext cx="2584450" cy="4322763"/>
            <a:chOff x="0" y="1424"/>
            <a:chExt cx="1628" cy="2723"/>
          </a:xfrm>
        </p:grpSpPr>
        <p:sp>
          <p:nvSpPr>
            <p:cNvPr id="54278" name="Line 16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9" name="Line 17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0" name="Text Box 18"/>
            <p:cNvSpPr txBox="1">
              <a:spLocks noChangeArrowheads="1"/>
            </p:cNvSpPr>
            <p:nvPr/>
          </p:nvSpPr>
          <p:spPr bwMode="auto">
            <a:xfrm>
              <a:off x="0" y="1424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a</a:t>
              </a:r>
            </a:p>
          </p:txBody>
        </p:sp>
        <p:sp>
          <p:nvSpPr>
            <p:cNvPr id="54281" name="Text Box 19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4282" name="Text Box 20"/>
            <p:cNvSpPr txBox="1">
              <a:spLocks noChangeArrowheads="1"/>
            </p:cNvSpPr>
            <p:nvPr/>
          </p:nvSpPr>
          <p:spPr bwMode="auto">
            <a:xfrm>
              <a:off x="140" y="3168"/>
              <a:ext cx="1488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Acceleration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600200"/>
          </a:xfrm>
        </p:spPr>
        <p:txBody>
          <a:bodyPr/>
          <a:lstStyle/>
          <a:p>
            <a:r>
              <a:rPr lang="en-US" sz="4000" smtClean="0"/>
              <a:t>Draw Graphs for</a:t>
            </a:r>
            <a:br>
              <a:rPr lang="en-US" sz="4000" smtClean="0"/>
            </a:br>
            <a:r>
              <a:rPr lang="en-US" sz="4000" smtClean="0"/>
              <a:t>Constant Non-zero Velocity</a:t>
            </a:r>
            <a:endParaRPr lang="en-US" sz="4000" baseline="-250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260600"/>
            <a:ext cx="2454275" cy="4322763"/>
            <a:chOff x="0" y="1424"/>
            <a:chExt cx="1546" cy="2723"/>
          </a:xfrm>
        </p:grpSpPr>
        <p:sp>
          <p:nvSpPr>
            <p:cNvPr id="55312" name="Line 4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3" name="Line 5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4" name="Text Box 6"/>
            <p:cNvSpPr txBox="1">
              <a:spLocks noChangeArrowheads="1"/>
            </p:cNvSpPr>
            <p:nvPr/>
          </p:nvSpPr>
          <p:spPr bwMode="auto">
            <a:xfrm>
              <a:off x="0" y="1424"/>
              <a:ext cx="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55315" name="Text Box 7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5316" name="Text Box 8"/>
            <p:cNvSpPr txBox="1">
              <a:spLocks noChangeArrowheads="1"/>
            </p:cNvSpPr>
            <p:nvPr/>
          </p:nvSpPr>
          <p:spPr bwMode="auto">
            <a:xfrm>
              <a:off x="384" y="3168"/>
              <a:ext cx="996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Position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60725" y="2286000"/>
            <a:ext cx="2454275" cy="4322763"/>
            <a:chOff x="0" y="1424"/>
            <a:chExt cx="1546" cy="2723"/>
          </a:xfrm>
        </p:grpSpPr>
        <p:sp>
          <p:nvSpPr>
            <p:cNvPr id="55307" name="Line 10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8" name="Line 11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9" name="Text Box 12"/>
            <p:cNvSpPr txBox="1">
              <a:spLocks noChangeArrowheads="1"/>
            </p:cNvSpPr>
            <p:nvPr/>
          </p:nvSpPr>
          <p:spPr bwMode="auto">
            <a:xfrm>
              <a:off x="0" y="1424"/>
              <a:ext cx="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v</a:t>
              </a:r>
            </a:p>
          </p:txBody>
        </p:sp>
        <p:sp>
          <p:nvSpPr>
            <p:cNvPr id="55310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5311" name="Text Box 14"/>
            <p:cNvSpPr txBox="1">
              <a:spLocks noChangeArrowheads="1"/>
            </p:cNvSpPr>
            <p:nvPr/>
          </p:nvSpPr>
          <p:spPr bwMode="auto">
            <a:xfrm>
              <a:off x="386" y="3168"/>
              <a:ext cx="9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Velocity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521450" y="2311400"/>
            <a:ext cx="2584450" cy="4322763"/>
            <a:chOff x="0" y="1424"/>
            <a:chExt cx="1628" cy="2723"/>
          </a:xfrm>
        </p:grpSpPr>
        <p:sp>
          <p:nvSpPr>
            <p:cNvPr id="55302" name="Line 16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3" name="Line 17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04" name="Text Box 18"/>
            <p:cNvSpPr txBox="1">
              <a:spLocks noChangeArrowheads="1"/>
            </p:cNvSpPr>
            <p:nvPr/>
          </p:nvSpPr>
          <p:spPr bwMode="auto">
            <a:xfrm>
              <a:off x="0" y="1424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a</a:t>
              </a:r>
            </a:p>
          </p:txBody>
        </p:sp>
        <p:sp>
          <p:nvSpPr>
            <p:cNvPr id="55305" name="Text Box 19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5306" name="Text Box 20"/>
            <p:cNvSpPr txBox="1">
              <a:spLocks noChangeArrowheads="1"/>
            </p:cNvSpPr>
            <p:nvPr/>
          </p:nvSpPr>
          <p:spPr bwMode="auto">
            <a:xfrm>
              <a:off x="140" y="3168"/>
              <a:ext cx="1488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Acceleration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Notating vectors</a:t>
            </a:r>
          </a:p>
        </p:txBody>
      </p:sp>
      <p:sp>
        <p:nvSpPr>
          <p:cNvPr id="5123" name="Rectangle 26"/>
          <p:cNvSpPr>
            <a:spLocks noGrp="1" noChangeArrowheads="1"/>
          </p:cNvSpPr>
          <p:nvPr>
            <p:ph idx="1"/>
          </p:nvPr>
        </p:nvSpPr>
        <p:spPr>
          <a:xfrm>
            <a:off x="914400" y="1866900"/>
            <a:ext cx="2819400" cy="39338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smtClean="0"/>
              <a:t>This is how you </a:t>
            </a:r>
            <a:r>
              <a:rPr lang="en-US" altLang="en-US" sz="2600" smtClean="0">
                <a:solidFill>
                  <a:srgbClr val="FB2413"/>
                </a:solidFill>
              </a:rPr>
              <a:t>notate</a:t>
            </a:r>
            <a:r>
              <a:rPr lang="en-US" altLang="en-US" sz="2600" smtClean="0"/>
              <a:t> a vector…</a:t>
            </a:r>
          </a:p>
          <a:p>
            <a:pPr eaLnBrk="1" hangingPunct="1"/>
            <a:endParaRPr lang="en-US" altLang="en-US" sz="2600" smtClean="0"/>
          </a:p>
          <a:p>
            <a:pPr eaLnBrk="1" hangingPunct="1"/>
            <a:endParaRPr lang="en-US" altLang="en-US" sz="2600" smtClean="0"/>
          </a:p>
          <a:p>
            <a:pPr eaLnBrk="1" hangingPunct="1"/>
            <a:endParaRPr lang="en-US" altLang="en-US" sz="2600" smtClean="0"/>
          </a:p>
          <a:p>
            <a:pPr eaLnBrk="1" hangingPunct="1"/>
            <a:r>
              <a:rPr lang="en-US" altLang="en-US" sz="2600" smtClean="0"/>
              <a:t>This is how you </a:t>
            </a:r>
            <a:r>
              <a:rPr lang="en-US" altLang="en-US" sz="2600" smtClean="0">
                <a:solidFill>
                  <a:srgbClr val="FB2413"/>
                </a:solidFill>
              </a:rPr>
              <a:t>draw</a:t>
            </a:r>
            <a:r>
              <a:rPr lang="en-US" altLang="en-US" sz="2600" smtClean="0"/>
              <a:t> a vector…</a:t>
            </a:r>
          </a:p>
        </p:txBody>
      </p:sp>
      <p:grpSp>
        <p:nvGrpSpPr>
          <p:cNvPr id="5124" name="Group 31"/>
          <p:cNvGrpSpPr>
            <a:grpSpLocks/>
          </p:cNvGrpSpPr>
          <p:nvPr/>
        </p:nvGrpSpPr>
        <p:grpSpPr bwMode="auto">
          <a:xfrm>
            <a:off x="3810000" y="2209800"/>
            <a:ext cx="1892300" cy="1127125"/>
            <a:chOff x="3072" y="1296"/>
            <a:chExt cx="1192" cy="710"/>
          </a:xfrm>
        </p:grpSpPr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3072" y="1296"/>
              <a:ext cx="1192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chemeClr val="accent1"/>
                </a:buClr>
                <a:buSzPct val="90000"/>
                <a:buFontTx/>
                <a:buNone/>
              </a:pPr>
              <a:r>
                <a:rPr kumimoji="1" lang="en-US" altLang="en-US" sz="4400" b="1">
                  <a:latin typeface="Comic Sans MS" pitchFamily="66" charset="0"/>
                </a:rPr>
                <a:t>R</a:t>
              </a:r>
              <a:r>
                <a:rPr kumimoji="1" lang="en-US" altLang="en-US" sz="4400">
                  <a:latin typeface="Comic Sans MS" pitchFamily="66" charset="0"/>
                </a:rPr>
                <a:t>      R</a:t>
              </a:r>
              <a:endParaRPr kumimoji="1" lang="en-US" altLang="en-US" sz="4400" i="1">
                <a:latin typeface="Comic Sans MS" pitchFamily="66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Comic Sans MS" pitchFamily="66" charset="0"/>
              </a:endParaRPr>
            </a:p>
          </p:txBody>
        </p:sp>
        <p:sp>
          <p:nvSpPr>
            <p:cNvPr id="5134" name="Line 27"/>
            <p:cNvSpPr>
              <a:spLocks noChangeShapeType="1"/>
            </p:cNvSpPr>
            <p:nvPr/>
          </p:nvSpPr>
          <p:spPr bwMode="auto">
            <a:xfrm>
              <a:off x="3936" y="134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36"/>
          <p:cNvGrpSpPr>
            <a:grpSpLocks/>
          </p:cNvGrpSpPr>
          <p:nvPr/>
        </p:nvGrpSpPr>
        <p:grpSpPr bwMode="auto">
          <a:xfrm>
            <a:off x="2362200" y="5278438"/>
            <a:ext cx="5715000" cy="1295400"/>
            <a:chOff x="1488" y="2976"/>
            <a:chExt cx="3600" cy="816"/>
          </a:xfrm>
        </p:grpSpPr>
        <p:sp>
          <p:nvSpPr>
            <p:cNvPr id="5129" name="Line 15"/>
            <p:cNvSpPr>
              <a:spLocks noChangeShapeType="1"/>
            </p:cNvSpPr>
            <p:nvPr/>
          </p:nvSpPr>
          <p:spPr bwMode="auto">
            <a:xfrm flipV="1">
              <a:off x="1488" y="3120"/>
              <a:ext cx="3600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0" name="Group 32"/>
            <p:cNvGrpSpPr>
              <a:grpSpLocks/>
            </p:cNvGrpSpPr>
            <p:nvPr/>
          </p:nvGrpSpPr>
          <p:grpSpPr bwMode="auto">
            <a:xfrm>
              <a:off x="2832" y="2976"/>
              <a:ext cx="387" cy="576"/>
              <a:chOff x="2832" y="2976"/>
              <a:chExt cx="387" cy="576"/>
            </a:xfrm>
          </p:grpSpPr>
          <p:sp>
            <p:nvSpPr>
              <p:cNvPr id="5131" name="Text Box 16"/>
              <p:cNvSpPr txBox="1">
                <a:spLocks noChangeArrowheads="1"/>
              </p:cNvSpPr>
              <p:nvPr/>
            </p:nvSpPr>
            <p:spPr bwMode="auto">
              <a:xfrm>
                <a:off x="2832" y="2976"/>
                <a:ext cx="387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5400">
                    <a:latin typeface="Comic Sans MS" pitchFamily="66" charset="0"/>
                  </a:rPr>
                  <a:t>R</a:t>
                </a:r>
              </a:p>
            </p:txBody>
          </p:sp>
          <p:sp>
            <p:nvSpPr>
              <p:cNvPr id="5132" name="Line 29"/>
              <p:cNvSpPr>
                <a:spLocks noChangeShapeType="1"/>
              </p:cNvSpPr>
              <p:nvPr/>
            </p:nvSpPr>
            <p:spPr bwMode="auto">
              <a:xfrm>
                <a:off x="2874" y="3024"/>
                <a:ext cx="29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26" name="Group 23"/>
          <p:cNvGrpSpPr>
            <a:grpSpLocks/>
          </p:cNvGrpSpPr>
          <p:nvPr/>
        </p:nvGrpSpPr>
        <p:grpSpPr bwMode="auto">
          <a:xfrm>
            <a:off x="1066800" y="5759450"/>
            <a:ext cx="6686550" cy="946150"/>
            <a:chOff x="854" y="3057"/>
            <a:chExt cx="4212" cy="596"/>
          </a:xfrm>
        </p:grpSpPr>
        <p:sp>
          <p:nvSpPr>
            <p:cNvPr id="5127" name="Text Box 21"/>
            <p:cNvSpPr txBox="1">
              <a:spLocks noChangeArrowheads="1"/>
            </p:cNvSpPr>
            <p:nvPr/>
          </p:nvSpPr>
          <p:spPr bwMode="auto">
            <a:xfrm>
              <a:off x="4310" y="3057"/>
              <a:ext cx="7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>
                  <a:latin typeface="Comic Sans MS" pitchFamily="66" charset="0"/>
                </a:rPr>
                <a:t>head</a:t>
              </a:r>
            </a:p>
          </p:txBody>
        </p:sp>
        <p:sp>
          <p:nvSpPr>
            <p:cNvPr id="5128" name="Text Box 22"/>
            <p:cNvSpPr txBox="1">
              <a:spLocks noChangeArrowheads="1"/>
            </p:cNvSpPr>
            <p:nvPr/>
          </p:nvSpPr>
          <p:spPr bwMode="auto">
            <a:xfrm>
              <a:off x="854" y="3249"/>
              <a:ext cx="5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>
                  <a:latin typeface="Comic Sans MS" pitchFamily="66" charset="0"/>
                </a:rPr>
                <a:t>tail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94186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r>
              <a:rPr lang="en-US" smtClean="0"/>
              <a:t>Draw Graphs for Constant</a:t>
            </a:r>
            <a:br>
              <a:rPr lang="en-US" smtClean="0"/>
            </a:br>
            <a:r>
              <a:rPr lang="en-US" smtClean="0"/>
              <a:t>Non-zero Acceleration</a:t>
            </a:r>
            <a:endParaRPr lang="en-US" baseline="-250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260600"/>
            <a:ext cx="2454275" cy="4322763"/>
            <a:chOff x="0" y="1424"/>
            <a:chExt cx="1546" cy="2723"/>
          </a:xfrm>
        </p:grpSpPr>
        <p:sp>
          <p:nvSpPr>
            <p:cNvPr id="56336" name="Line 4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7" name="Line 5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8" name="Text Box 6"/>
            <p:cNvSpPr txBox="1">
              <a:spLocks noChangeArrowheads="1"/>
            </p:cNvSpPr>
            <p:nvPr/>
          </p:nvSpPr>
          <p:spPr bwMode="auto">
            <a:xfrm>
              <a:off x="0" y="1424"/>
              <a:ext cx="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x</a:t>
              </a:r>
            </a:p>
          </p:txBody>
        </p:sp>
        <p:sp>
          <p:nvSpPr>
            <p:cNvPr id="56339" name="Text Box 7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6340" name="Text Box 8"/>
            <p:cNvSpPr txBox="1">
              <a:spLocks noChangeArrowheads="1"/>
            </p:cNvSpPr>
            <p:nvPr/>
          </p:nvSpPr>
          <p:spPr bwMode="auto">
            <a:xfrm>
              <a:off x="384" y="3168"/>
              <a:ext cx="996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Position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60725" y="2286000"/>
            <a:ext cx="2454275" cy="4322763"/>
            <a:chOff x="0" y="1424"/>
            <a:chExt cx="1546" cy="2723"/>
          </a:xfrm>
        </p:grpSpPr>
        <p:sp>
          <p:nvSpPr>
            <p:cNvPr id="56331" name="Line 10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2" name="Line 11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3" name="Text Box 12"/>
            <p:cNvSpPr txBox="1">
              <a:spLocks noChangeArrowheads="1"/>
            </p:cNvSpPr>
            <p:nvPr/>
          </p:nvSpPr>
          <p:spPr bwMode="auto">
            <a:xfrm>
              <a:off x="0" y="1424"/>
              <a:ext cx="2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v</a:t>
              </a:r>
            </a:p>
          </p:txBody>
        </p:sp>
        <p:sp>
          <p:nvSpPr>
            <p:cNvPr id="56334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6335" name="Text Box 14"/>
            <p:cNvSpPr txBox="1">
              <a:spLocks noChangeArrowheads="1"/>
            </p:cNvSpPr>
            <p:nvPr/>
          </p:nvSpPr>
          <p:spPr bwMode="auto">
            <a:xfrm>
              <a:off x="386" y="3168"/>
              <a:ext cx="9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Velocity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521450" y="2311400"/>
            <a:ext cx="2584450" cy="4322763"/>
            <a:chOff x="0" y="1424"/>
            <a:chExt cx="1628" cy="2723"/>
          </a:xfrm>
        </p:grpSpPr>
        <p:sp>
          <p:nvSpPr>
            <p:cNvPr id="56326" name="Line 16"/>
            <p:cNvSpPr>
              <a:spLocks noChangeShapeType="1"/>
            </p:cNvSpPr>
            <p:nvPr/>
          </p:nvSpPr>
          <p:spPr bwMode="auto">
            <a:xfrm flipV="1">
              <a:off x="288" y="1536"/>
              <a:ext cx="0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27" name="Line 17"/>
            <p:cNvSpPr>
              <a:spLocks noChangeShapeType="1"/>
            </p:cNvSpPr>
            <p:nvPr/>
          </p:nvSpPr>
          <p:spPr bwMode="auto">
            <a:xfrm>
              <a:off x="288" y="2352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28" name="Text Box 18"/>
            <p:cNvSpPr txBox="1">
              <a:spLocks noChangeArrowheads="1"/>
            </p:cNvSpPr>
            <p:nvPr/>
          </p:nvSpPr>
          <p:spPr bwMode="auto">
            <a:xfrm>
              <a:off x="0" y="1424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a</a:t>
              </a:r>
            </a:p>
          </p:txBody>
        </p:sp>
        <p:sp>
          <p:nvSpPr>
            <p:cNvPr id="56329" name="Text Box 19"/>
            <p:cNvSpPr txBox="1">
              <a:spLocks noChangeArrowheads="1"/>
            </p:cNvSpPr>
            <p:nvPr/>
          </p:nvSpPr>
          <p:spPr bwMode="auto">
            <a:xfrm>
              <a:off x="1344" y="2352"/>
              <a:ext cx="20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latin typeface="Tahoma" pitchFamily="34" charset="0"/>
                </a:rPr>
                <a:t>t</a:t>
              </a:r>
            </a:p>
          </p:txBody>
        </p:sp>
        <p:sp>
          <p:nvSpPr>
            <p:cNvPr id="56330" name="Text Box 20"/>
            <p:cNvSpPr txBox="1">
              <a:spLocks noChangeArrowheads="1"/>
            </p:cNvSpPr>
            <p:nvPr/>
          </p:nvSpPr>
          <p:spPr bwMode="auto">
            <a:xfrm>
              <a:off x="140" y="3168"/>
              <a:ext cx="1488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3200">
                  <a:latin typeface="Tahoma" pitchFamily="34" charset="0"/>
                </a:rPr>
                <a:t>Acceleration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vs</a:t>
              </a:r>
            </a:p>
            <a:p>
              <a:pPr algn="ctr" eaLnBrk="1" hangingPunct="1"/>
              <a:r>
                <a:rPr lang="en-US" sz="3200">
                  <a:latin typeface="Tahoma" pitchFamily="34" charset="0"/>
                </a:rPr>
                <a:t>time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under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area under a velocity-time represents displacement. Distance can be calculated also; just disregard the negatives.</a:t>
            </a:r>
          </a:p>
          <a:p>
            <a:r>
              <a:rPr lang="en-US" sz="2000" dirty="0" smtClean="0"/>
              <a:t>The area under an acceleration time graph represents the change in  velocity of an object.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6019800"/>
            <a:ext cx="8915400" cy="4572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sz="2800" smtClean="0">
                <a:solidFill>
                  <a:srgbClr val="0000FF"/>
                </a:solidFill>
              </a:rPr>
              <a:t>How would you describe the motion of this particle?</a:t>
            </a:r>
          </a:p>
        </p:txBody>
      </p:sp>
      <p:pic>
        <p:nvPicPr>
          <p:cNvPr id="51203" name="Picture 3" descr="V vs t accelerate upward version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Clr>
                <a:schemeClr val="bg1"/>
              </a:buClr>
            </a:pPr>
            <a:r>
              <a:rPr kumimoji="1" lang="en-US" sz="2800" b="1" i="1"/>
              <a:t>Practice Problem:</a:t>
            </a:r>
            <a:r>
              <a:rPr kumimoji="1" lang="en-US" sz="2800"/>
              <a:t> Determine the displacement of the object from 0 to 4 seconds.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acceleration is zero, what does this mean about the motion of an object?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r>
              <a:rPr lang="en-US" sz="2000" dirty="0" smtClean="0"/>
              <a:t>Is it possible for a racecar circling a track to have zero acceleration?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smtClean="0"/>
              <a:t>Uniform (Constant) Acceleration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In AP Physics 1, we will generally assume that acceleration is </a:t>
            </a:r>
            <a:r>
              <a:rPr lang="en-US" sz="2000" i="1" dirty="0" smtClean="0"/>
              <a:t>constant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With this assumption we are free to use this equation: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The SI unit of acceleration is m/s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aseline="30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54628" name="Object 1028"/>
          <p:cNvGraphicFramePr>
            <a:graphicFrameLocks noChangeAspect="1"/>
          </p:cNvGraphicFramePr>
          <p:nvPr/>
        </p:nvGraphicFramePr>
        <p:xfrm>
          <a:off x="6096000" y="3581400"/>
          <a:ext cx="1809750" cy="1516063"/>
        </p:xfrm>
        <a:graphic>
          <a:graphicData uri="http://schemas.openxmlformats.org/presentationml/2006/ole">
            <p:oleObj spid="_x0000_s36867" name="Equation" r:id="rId4" imgW="469696" imgH="393529" progId="">
              <p:embed/>
            </p:oleObj>
          </a:graphicData>
        </a:graphic>
      </p:graphicFrame>
      <p:sp>
        <p:nvSpPr>
          <p:cNvPr id="154629" name="Rectangle 1029"/>
          <p:cNvSpPr>
            <a:spLocks noChangeArrowheads="1"/>
          </p:cNvSpPr>
          <p:nvPr/>
        </p:nvSpPr>
        <p:spPr bwMode="auto">
          <a:xfrm>
            <a:off x="228600" y="5486400"/>
            <a:ext cx="8534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en-US" sz="4000" baseline="30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Acceleration in 1-D Motion</a:t>
            </a:r>
            <a:br>
              <a:rPr lang="en-US" sz="4000" smtClean="0"/>
            </a:br>
            <a:r>
              <a:rPr lang="en-US" sz="4000" smtClean="0"/>
              <a:t>has a sign!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Think-Pair-Share:</a:t>
            </a:r>
          </a:p>
          <a:p>
            <a:pPr lvl="1"/>
            <a:r>
              <a:rPr lang="en-US" sz="2000" dirty="0" smtClean="0"/>
              <a:t>If the sign of the velocity and the sign of the acceleration is the same, what is happening to the speed of the object?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If the sign of the velocity and the sign of the acceleration are different, what is happening to the speed of the object?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Kinematic Equations</a:t>
            </a:r>
          </a:p>
        </p:txBody>
      </p:sp>
      <p:graphicFrame>
        <p:nvGraphicFramePr>
          <p:cNvPr id="5122" name="Object 1035"/>
          <p:cNvGraphicFramePr>
            <a:graphicFrameLocks noGrp="1" noChangeAspect="1"/>
          </p:cNvGraphicFramePr>
          <p:nvPr>
            <p:ph idx="1"/>
          </p:nvPr>
        </p:nvGraphicFramePr>
        <p:xfrm>
          <a:off x="1485900" y="2233613"/>
          <a:ext cx="6096000" cy="3608387"/>
        </p:xfrm>
        <a:graphic>
          <a:graphicData uri="http://schemas.openxmlformats.org/presentationml/2006/ole">
            <p:oleObj spid="_x0000_s37891" name="Equation" r:id="rId4" imgW="1244600" imgH="73660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915400" cy="17526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A 747 airliner reaches its takeoff speed of 180 mph in 30 seconds. What is its average acceleration?</a:t>
            </a: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915400" cy="12954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A horse is running with an initial velocity of 11 m/s, and begins to accelerate at –1.81 m/s</a:t>
            </a:r>
            <a:r>
              <a:rPr lang="en-US" sz="2400" baseline="30000" smtClean="0"/>
              <a:t>2</a:t>
            </a:r>
            <a:r>
              <a:rPr lang="en-US" sz="2400" smtClean="0"/>
              <a:t>. How long does it take the horse to stop?</a:t>
            </a: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839200" cy="1447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A plane is flying in a northwest direction when it lands, touching the end of the runway with a speed of 130 m/s. If the runway is 1.0 km long, what must the acceleration of the plane be if it is to stop while leaving ¼ of the runway remaining as a safety margin?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total length of the path traveled by an object is called </a:t>
            </a:r>
            <a:r>
              <a:rPr lang="en-US" sz="2400" dirty="0" smtClean="0">
                <a:solidFill>
                  <a:schemeClr val="hlink"/>
                </a:solidFill>
              </a:rPr>
              <a:t>distance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“How far have you walked?” is a typical distance question.</a:t>
            </a:r>
          </a:p>
          <a:p>
            <a:r>
              <a:rPr lang="en-US" sz="2400" dirty="0" smtClean="0"/>
              <a:t>The SI unit of distance is the meter (m).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73658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105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On a ride called the Detonator at </a:t>
            </a:r>
            <a:r>
              <a:rPr lang="en-US" sz="2400" i="1" smtClean="0"/>
              <a:t>Worlds of Fun</a:t>
            </a:r>
            <a:r>
              <a:rPr lang="en-US" sz="2400" smtClean="0"/>
              <a:t> in Kansas City, passengers accelerate straight downward from 0 to 20 m/s in 1.0 second.</a:t>
            </a:r>
            <a:r>
              <a:rPr lang="en-US" sz="2000" smtClean="0"/>
              <a:t> </a:t>
            </a:r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400" smtClean="0"/>
              <a:t> What is the average acceleration of the passengers on this ride?</a:t>
            </a:r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400" smtClean="0"/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400" smtClean="0"/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400" smtClean="0"/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400" smtClean="0"/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400" smtClean="0"/>
          </a:p>
          <a:p>
            <a:pPr marL="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400" smtClean="0"/>
              <a:t> How fast would they be going if they accelerated for an additional second at this rate?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477000"/>
          </a:xfrm>
        </p:spPr>
        <p:txBody>
          <a:bodyPr/>
          <a:lstStyle/>
          <a:p>
            <a:pPr marL="53975" indent="3175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You are driving through town at 12.0 m/s when suddenly a ball rolls out in front of you. You apply the brakes and decelerate at 3.5 m/s</a:t>
            </a:r>
            <a:r>
              <a:rPr lang="en-US" sz="2400" baseline="30000" smtClean="0"/>
              <a:t>2</a:t>
            </a:r>
            <a:r>
              <a:rPr lang="en-US" sz="2400" smtClean="0"/>
              <a:t>.</a:t>
            </a:r>
          </a:p>
          <a:p>
            <a:pPr marL="53975" indent="3175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000" smtClean="0"/>
              <a:t> How far do you travel before stopping?</a:t>
            </a:r>
          </a:p>
          <a:p>
            <a:pPr marL="53975" indent="3175" eaLnBrk="1" hangingPunct="1">
              <a:buFont typeface="Wingdings" pitchFamily="2" charset="2"/>
              <a:buNone/>
              <a:tabLst>
                <a:tab pos="57150" algn="l"/>
              </a:tabLst>
            </a:pPr>
            <a:endParaRPr lang="en-US" sz="2000" smtClean="0"/>
          </a:p>
          <a:p>
            <a:pPr marL="53975" indent="3175" eaLnBrk="1" hangingPunct="1">
              <a:buFont typeface="Wingdings" pitchFamily="2" charset="2"/>
              <a:buNone/>
              <a:tabLst>
                <a:tab pos="57150" algn="l"/>
              </a:tabLst>
            </a:pPr>
            <a:endParaRPr lang="en-US" sz="2000" smtClean="0"/>
          </a:p>
          <a:p>
            <a:pPr marL="53975" indent="3175" eaLnBrk="1" hangingPunct="1">
              <a:buFont typeface="Wingdings" pitchFamily="2" charset="2"/>
              <a:buNone/>
              <a:tabLst>
                <a:tab pos="57150" algn="l"/>
              </a:tabLst>
            </a:pPr>
            <a:endParaRPr lang="en-US" sz="2000" smtClean="0"/>
          </a:p>
          <a:p>
            <a:pPr marL="53975" indent="3175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3975" indent="3175" eaLnBrk="1" hangingPunct="1">
              <a:buFont typeface="Wingdings" pitchFamily="2" charset="2"/>
              <a:buAutoNum type="alphaLcParenR" startAt="2"/>
              <a:tabLst>
                <a:tab pos="57150" algn="l"/>
              </a:tabLst>
            </a:pPr>
            <a:r>
              <a:rPr lang="en-US" sz="2000" smtClean="0"/>
              <a:t> When you have traveled only half the stopping distance, what is your speed?</a:t>
            </a:r>
          </a:p>
          <a:p>
            <a:pPr marL="53975" indent="3175" eaLnBrk="1" hangingPunct="1">
              <a:buFont typeface="Wingdings" pitchFamily="2" charset="2"/>
              <a:buAutoNum type="alphaLcParenR" startAt="2"/>
              <a:tabLst>
                <a:tab pos="57150" algn="l"/>
              </a:tabLst>
            </a:pPr>
            <a:endParaRPr lang="en-US" sz="2000" smtClean="0"/>
          </a:p>
          <a:p>
            <a:pPr marL="53975" indent="3175" eaLnBrk="1" hangingPunct="1">
              <a:buFont typeface="Wingdings" pitchFamily="2" charset="2"/>
              <a:buAutoNum type="alphaLcParenR" startAt="2"/>
              <a:tabLst>
                <a:tab pos="57150" algn="l"/>
              </a:tabLst>
            </a:pPr>
            <a:endParaRPr lang="en-US" sz="2400" smtClean="0"/>
          </a:p>
          <a:p>
            <a:pPr marL="53975" indent="3175" eaLnBrk="1" hangingPunct="1">
              <a:buFont typeface="Wingdings" pitchFamily="2" charset="2"/>
              <a:buAutoNum type="alphaLcParenR" startAt="2"/>
              <a:tabLst>
                <a:tab pos="57150" algn="l"/>
              </a:tabLst>
            </a:pPr>
            <a:endParaRPr lang="en-US" sz="2400" smtClean="0"/>
          </a:p>
          <a:p>
            <a:pPr marL="53975" indent="3175" eaLnBrk="1" hangingPunct="1">
              <a:buFont typeface="Wingdings" pitchFamily="2" charset="2"/>
              <a:buAutoNum type="alphaLcParenR" startAt="2"/>
              <a:tabLst>
                <a:tab pos="57150" algn="l"/>
              </a:tabLst>
            </a:pPr>
            <a:endParaRPr lang="en-US" sz="2400" smtClean="0"/>
          </a:p>
          <a:p>
            <a:pPr marL="53975" indent="3175" eaLnBrk="1" hangingPunct="1">
              <a:buFont typeface="Wingdings" pitchFamily="2" charset="2"/>
              <a:buAutoNum type="alphaLcParenR" startAt="2"/>
              <a:tabLst>
                <a:tab pos="57150" algn="l"/>
              </a:tabLst>
            </a:pPr>
            <a:r>
              <a:rPr lang="en-US" sz="2000" smtClean="0"/>
              <a:t> How long does it take you to stop?</a:t>
            </a:r>
          </a:p>
          <a:p>
            <a:pPr marL="53975" indent="3175" eaLnBrk="1" hangingPunct="1">
              <a:buFont typeface="Wingdings" pitchFamily="2" charset="2"/>
              <a:buNone/>
              <a:tabLst>
                <a:tab pos="57150" algn="l"/>
              </a:tabLst>
            </a:pPr>
            <a:endParaRPr lang="en-US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Fall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Free fall is a term we use to indicate that an object is falling under the influence of gravity, with gravity being the only force on the object.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Gravity accelerates the object toward the earth the entire time it rises, and the entire time it falls.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acceleration due to gravity near the surface of the earth has a magnitude of </a:t>
            </a:r>
            <a:r>
              <a:rPr lang="en-US" sz="2400" smtClean="0">
                <a:solidFill>
                  <a:srgbClr val="CC0000"/>
                </a:solidFill>
              </a:rPr>
              <a:t>9.8 m/s</a:t>
            </a:r>
            <a:r>
              <a:rPr lang="en-US" sz="2400" baseline="30000" smtClean="0">
                <a:solidFill>
                  <a:srgbClr val="CC0000"/>
                </a:solidFill>
              </a:rPr>
              <a:t>2</a:t>
            </a:r>
            <a:r>
              <a:rPr lang="en-US" sz="2400" smtClean="0">
                <a:solidFill>
                  <a:srgbClr val="CC0000"/>
                </a:solidFill>
              </a:rPr>
              <a:t>.</a:t>
            </a:r>
            <a:r>
              <a:rPr lang="en-US" sz="2400" smtClean="0"/>
              <a:t> The direction of this acceleration is </a:t>
            </a:r>
            <a:r>
              <a:rPr lang="en-US" sz="2400" smtClean="0">
                <a:solidFill>
                  <a:srgbClr val="CC0000"/>
                </a:solidFill>
              </a:rPr>
              <a:t>DOWN</a:t>
            </a:r>
            <a:r>
              <a:rPr lang="en-US" sz="24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Air resistance is ignored.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Vectors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Add acceleration and velocity vectors to the picture of a ball that is thrown up and falls straight back down.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114800" y="1673225"/>
            <a:ext cx="4987925" cy="4879975"/>
            <a:chOff x="2592" y="1054"/>
            <a:chExt cx="3142" cy="307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024" y="1344"/>
              <a:ext cx="288" cy="2784"/>
              <a:chOff x="3744" y="1056"/>
              <a:chExt cx="288" cy="2784"/>
            </a:xfrm>
          </p:grpSpPr>
          <p:sp>
            <p:nvSpPr>
              <p:cNvPr id="30734" name="Oval 5"/>
              <p:cNvSpPr>
                <a:spLocks noChangeArrowheads="1"/>
              </p:cNvSpPr>
              <p:nvPr/>
            </p:nvSpPr>
            <p:spPr bwMode="auto">
              <a:xfrm>
                <a:off x="3744" y="355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5" name="Oval 6"/>
              <p:cNvSpPr>
                <a:spLocks noChangeArrowheads="1"/>
              </p:cNvSpPr>
              <p:nvPr/>
            </p:nvSpPr>
            <p:spPr bwMode="auto">
              <a:xfrm>
                <a:off x="3744" y="2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Oval 7"/>
              <p:cNvSpPr>
                <a:spLocks noChangeArrowheads="1"/>
              </p:cNvSpPr>
              <p:nvPr/>
            </p:nvSpPr>
            <p:spPr bwMode="auto">
              <a:xfrm>
                <a:off x="3744" y="192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Oval 8"/>
              <p:cNvSpPr>
                <a:spLocks noChangeArrowheads="1"/>
              </p:cNvSpPr>
              <p:nvPr/>
            </p:nvSpPr>
            <p:spPr bwMode="auto">
              <a:xfrm>
                <a:off x="3744" y="141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Oval 9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6" name="Text Box 11"/>
            <p:cNvSpPr txBox="1">
              <a:spLocks noChangeArrowheads="1"/>
            </p:cNvSpPr>
            <p:nvPr/>
          </p:nvSpPr>
          <p:spPr bwMode="auto">
            <a:xfrm>
              <a:off x="2592" y="1056"/>
              <a:ext cx="163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On the way up</a:t>
              </a:r>
            </a:p>
          </p:txBody>
        </p:sp>
        <p:sp>
          <p:nvSpPr>
            <p:cNvPr id="30727" name="Text Box 12"/>
            <p:cNvSpPr txBox="1">
              <a:spLocks noChangeArrowheads="1"/>
            </p:cNvSpPr>
            <p:nvPr/>
          </p:nvSpPr>
          <p:spPr bwMode="auto">
            <a:xfrm>
              <a:off x="4102" y="1054"/>
              <a:ext cx="163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On the way down</a:t>
              </a: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4800" y="1344"/>
              <a:ext cx="288" cy="2784"/>
              <a:chOff x="3744" y="1056"/>
              <a:chExt cx="288" cy="2784"/>
            </a:xfrm>
          </p:grpSpPr>
          <p:sp>
            <p:nvSpPr>
              <p:cNvPr id="30729" name="Oval 14"/>
              <p:cNvSpPr>
                <a:spLocks noChangeArrowheads="1"/>
              </p:cNvSpPr>
              <p:nvPr/>
            </p:nvSpPr>
            <p:spPr bwMode="auto">
              <a:xfrm>
                <a:off x="3744" y="355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0" name="Oval 15"/>
              <p:cNvSpPr>
                <a:spLocks noChangeArrowheads="1"/>
              </p:cNvSpPr>
              <p:nvPr/>
            </p:nvSpPr>
            <p:spPr bwMode="auto">
              <a:xfrm>
                <a:off x="3744" y="26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1" name="Oval 16"/>
              <p:cNvSpPr>
                <a:spLocks noChangeArrowheads="1"/>
              </p:cNvSpPr>
              <p:nvPr/>
            </p:nvSpPr>
            <p:spPr bwMode="auto">
              <a:xfrm>
                <a:off x="3744" y="192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2" name="Oval 17"/>
              <p:cNvSpPr>
                <a:spLocks noChangeArrowheads="1"/>
              </p:cNvSpPr>
              <p:nvPr/>
            </p:nvSpPr>
            <p:spPr bwMode="auto">
              <a:xfrm>
                <a:off x="3744" y="141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3" name="Oval 1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Symmetry in Free Fall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When something is thrown straight upward under the influence of gravity, and then returns to the thrower, this is very symmetric.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object spends half its time traveling up; half traveling down.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Velocity when it returns to the ground is the opposite of the velocity it was thrown upward with.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Acceleration is 9.8 m/s</a:t>
            </a:r>
            <a:r>
              <a:rPr lang="en-US" sz="2400" baseline="30000" smtClean="0"/>
              <a:t>2</a:t>
            </a:r>
            <a:r>
              <a:rPr lang="en-US" sz="2400" smtClean="0"/>
              <a:t> and directed DOWN the entire time the object is in the air!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 marL="438150" indent="-381000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You drop a ball from rest off a 120 m high cliff. Assuming air resistance is negligible,</a:t>
            </a:r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000" smtClean="0"/>
              <a:t> how long is the ball in the air?</a:t>
            </a:r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000" smtClean="0"/>
              <a:t> what is the ball’s speed and velocity when it strikes the ground at the base of the cliff?</a:t>
            </a:r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438150" indent="-38100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7150" indent="0" eaLnBrk="1" hangingPunct="1">
              <a:buFontTx/>
              <a:buNone/>
              <a:tabLst>
                <a:tab pos="57150" algn="l"/>
              </a:tabLst>
            </a:pPr>
            <a:r>
              <a:rPr lang="en-US" sz="2400" b="1" i="1" smtClean="0"/>
              <a:t>Practice Problem:</a:t>
            </a:r>
            <a:r>
              <a:rPr lang="en-US" sz="2400" smtClean="0"/>
              <a:t> You throw a ball straight upward into the air with a velocity of 20.0 m/s, and you catch the ball some time later.</a:t>
            </a:r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000" smtClean="0"/>
              <a:t> How long is the ball in the air?</a:t>
            </a:r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000" smtClean="0"/>
              <a:t> How high does the ball go?</a:t>
            </a:r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endParaRPr lang="en-US" sz="2000" smtClean="0"/>
          </a:p>
          <a:p>
            <a:pPr marL="57150" indent="0" eaLnBrk="1" hangingPunct="1">
              <a:buFont typeface="Wingdings" pitchFamily="2" charset="2"/>
              <a:buAutoNum type="alphaLcParenR"/>
              <a:tabLst>
                <a:tab pos="57150" algn="l"/>
              </a:tabLst>
            </a:pPr>
            <a:r>
              <a:rPr lang="en-US" sz="2000" smtClean="0"/>
              <a:t> What is the ball’s velocity when you catch it?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location of an object.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441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Displacement (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x)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7086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The change in the position of a particle is called </a:t>
            </a:r>
            <a:r>
              <a:rPr lang="en-US" sz="2000" dirty="0" smtClean="0">
                <a:solidFill>
                  <a:schemeClr val="hlink"/>
                </a:solidFill>
              </a:rPr>
              <a:t>displacement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 is a Greek letter used to represent the words  “change in”. x therefore means “change in x”. It is always calculated by final value minus initial value.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“How far are you from home?” is a typical displacement question.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The SI unit for displacement is the meter.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Calculation of displacement: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1026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4800600"/>
          <a:ext cx="3846513" cy="1258888"/>
        </p:xfrm>
        <a:graphic>
          <a:graphicData uri="http://schemas.openxmlformats.org/presentationml/2006/ole">
            <p:oleObj spid="_x0000_s1029" name="Equation" r:id="rId4" imgW="69850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013436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Speed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7315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Average speed describes how fast a particle is moving. The equation is:	</a:t>
            </a:r>
            <a:endParaRPr lang="en-US" sz="28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</a:t>
            </a:r>
          </a:p>
        </p:txBody>
      </p:sp>
      <p:graphicFrame>
        <p:nvGraphicFramePr>
          <p:cNvPr id="2050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0400" y="2819400"/>
          <a:ext cx="1219200" cy="1079500"/>
        </p:xfrm>
        <a:graphic>
          <a:graphicData uri="http://schemas.openxmlformats.org/presentationml/2006/ole">
            <p:oleObj spid="_x0000_s34820" name="Equation" r:id="rId4" imgW="444307" imgH="393529" progId="Equation.3">
              <p:embed/>
            </p:oleObj>
          </a:graphicData>
        </a:graphic>
      </p:graphicFrame>
      <p:graphicFrame>
        <p:nvGraphicFramePr>
          <p:cNvPr id="2051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4572000"/>
          <a:ext cx="303213" cy="393700"/>
        </p:xfrm>
        <a:graphic>
          <a:graphicData uri="http://schemas.openxmlformats.org/presentationml/2006/ole">
            <p:oleObj spid="_x0000_s34821" name="Equation" r:id="rId5" imgW="126780" imgH="164814" progId="Equation.3">
              <p:embed/>
            </p:oleObj>
          </a:graphicData>
        </a:graphic>
      </p:graphicFrame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5943600" y="3429000"/>
            <a:ext cx="32004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hlink"/>
                </a:solidFill>
              </a:rPr>
              <a:t>Average speed is always a positive number.</a:t>
            </a: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533400" y="4114800"/>
            <a:ext cx="784860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/>
              <a:t>Where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/>
              <a:t>		      = average speed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/>
              <a:t>            </a:t>
            </a:r>
            <a:r>
              <a:rPr lang="en-US" sz="2800" i="1">
                <a:latin typeface="Times New Roman" pitchFamily="18" charset="0"/>
              </a:rPr>
              <a:t>d</a:t>
            </a:r>
            <a:r>
              <a:rPr lang="en-US" sz="2800"/>
              <a:t> = distance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/>
              <a:t>            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 = elapsed time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/>
              <a:t>The SI unit of speed is m/s</a:t>
            </a:r>
            <a:endParaRPr lang="en-US" sz="280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Velocity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6781800" cy="4114800"/>
          </a:xfrm>
        </p:spPr>
        <p:txBody>
          <a:bodyPr/>
          <a:lstStyle/>
          <a:p>
            <a:r>
              <a:rPr lang="en-US" sz="2800" smtClean="0"/>
              <a:t>Average velocity describes how fast the displacement is changing. The equation is:	</a:t>
            </a:r>
            <a:endParaRPr lang="en-US" sz="280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smtClean="0"/>
              <a:t>      </a:t>
            </a:r>
          </a:p>
        </p:txBody>
      </p:sp>
      <p:graphicFrame>
        <p:nvGraphicFramePr>
          <p:cNvPr id="307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3060700"/>
          <a:ext cx="1143000" cy="957263"/>
        </p:xfrm>
        <a:graphic>
          <a:graphicData uri="http://schemas.openxmlformats.org/presentationml/2006/ole">
            <p:oleObj spid="_x0000_s35844" name="Equation" r:id="rId4" imgW="469696" imgH="393529" progId="Equation.3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79600" y="4470400"/>
          <a:ext cx="409575" cy="533400"/>
        </p:xfrm>
        <a:graphic>
          <a:graphicData uri="http://schemas.openxmlformats.org/presentationml/2006/ole">
            <p:oleObj spid="_x0000_s35845" name="Equation" r:id="rId5" imgW="126780" imgH="164814" progId="Equation.3">
              <p:embed/>
            </p:oleObj>
          </a:graphicData>
        </a:graphic>
      </p:graphicFrame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5791200" y="3581400"/>
            <a:ext cx="30480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hlink"/>
                </a:solidFill>
              </a:rPr>
              <a:t>Average velocity is + or – depending on direction.</a:t>
            </a:r>
            <a:endParaRPr lang="en-US" sz="3600" i="1">
              <a:solidFill>
                <a:schemeClr val="hlink"/>
              </a:solidFill>
            </a:endParaRP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533400" y="4114800"/>
            <a:ext cx="784860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 dirty="0"/>
              <a:t>where: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/>
              <a:t>		        = average velocity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/>
              <a:t> 		   </a:t>
            </a:r>
            <a:r>
              <a:rPr lang="en-US" sz="2800" dirty="0">
                <a:sym typeface="Symbol" pitchFamily="18" charset="2"/>
              </a:rPr>
              <a:t>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/>
              <a:t> = displacement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/>
              <a:t>            </a:t>
            </a:r>
            <a:r>
              <a:rPr lang="en-US" sz="2800" dirty="0">
                <a:sym typeface="Symbol" pitchFamily="18" charset="2"/>
              </a:rPr>
              <a:t>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dirty="0"/>
              <a:t> = elapsed time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 dirty="0"/>
              <a:t>The SI unit of velocity is m/s.</a:t>
            </a:r>
            <a:endParaRPr lang="en-US" sz="28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Graphical Problem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4800600"/>
            <a:ext cx="5867400" cy="17526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ClrTx/>
              <a:buFontTx/>
              <a:buNone/>
            </a:pPr>
            <a:r>
              <a:rPr kumimoji="1" lang="en-US" sz="2000" dirty="0" smtClean="0">
                <a:solidFill>
                  <a:srgbClr val="0000FF"/>
                </a:solidFill>
              </a:rPr>
              <a:t>Demonstrate the motion of this particle.</a:t>
            </a:r>
            <a:endParaRPr lang="en-US" sz="2000" dirty="0" smtClean="0">
              <a:solidFill>
                <a:schemeClr val="hlin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1676400"/>
            <a:ext cx="4546600" cy="3657600"/>
            <a:chOff x="1056" y="1056"/>
            <a:chExt cx="2864" cy="2304"/>
          </a:xfrm>
        </p:grpSpPr>
        <p:sp>
          <p:nvSpPr>
            <p:cNvPr id="36870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6871" name="Line 6"/>
            <p:cNvSpPr>
              <a:spLocks noChangeShapeType="1"/>
            </p:cNvSpPr>
            <p:nvPr/>
          </p:nvSpPr>
          <p:spPr bwMode="auto">
            <a:xfrm>
              <a:off x="1392" y="230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6872" name="Text Box 7"/>
            <p:cNvSpPr txBox="1">
              <a:spLocks noChangeArrowheads="1"/>
            </p:cNvSpPr>
            <p:nvPr/>
          </p:nvSpPr>
          <p:spPr bwMode="auto">
            <a:xfrm>
              <a:off x="3638" y="2230"/>
              <a:ext cx="2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t</a:t>
              </a:r>
            </a:p>
          </p:txBody>
        </p:sp>
        <p:sp>
          <p:nvSpPr>
            <p:cNvPr id="36873" name="Text Box 8"/>
            <p:cNvSpPr txBox="1">
              <a:spLocks noChangeArrowheads="1"/>
            </p:cNvSpPr>
            <p:nvPr/>
          </p:nvSpPr>
          <p:spPr bwMode="auto">
            <a:xfrm>
              <a:off x="1056" y="1056"/>
              <a:ext cx="3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kumimoji="1" lang="en-US" sz="4400">
                  <a:solidFill>
                    <a:schemeClr val="tx2"/>
                  </a:solidFill>
                </a:rPr>
                <a:t>x</a:t>
              </a:r>
            </a:p>
          </p:txBody>
        </p:sp>
      </p:grpSp>
      <p:sp>
        <p:nvSpPr>
          <p:cNvPr id="36869" name="Line 9"/>
          <p:cNvSpPr>
            <a:spLocks noChangeShapeType="1"/>
          </p:cNvSpPr>
          <p:nvPr/>
        </p:nvSpPr>
        <p:spPr bwMode="auto">
          <a:xfrm flipV="1">
            <a:off x="2209800" y="2667000"/>
            <a:ext cx="2743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656</TotalTime>
  <Words>1546</Words>
  <Application>Microsoft Office PowerPoint</Application>
  <PresentationFormat>On-screen Show (4:3)</PresentationFormat>
  <Paragraphs>278</Paragraphs>
  <Slides>46</Slides>
  <Notes>44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Angles</vt:lpstr>
      <vt:lpstr>Equation</vt:lpstr>
      <vt:lpstr>Kinematics</vt:lpstr>
      <vt:lpstr>There are two kinds of quantities…</vt:lpstr>
      <vt:lpstr>Notating vectors</vt:lpstr>
      <vt:lpstr>Distance</vt:lpstr>
      <vt:lpstr>Position</vt:lpstr>
      <vt:lpstr>Displacement (Dx)</vt:lpstr>
      <vt:lpstr>Average Speed</vt:lpstr>
      <vt:lpstr>Average Velocity</vt:lpstr>
      <vt:lpstr>Graphical Problem</vt:lpstr>
      <vt:lpstr>Graphical Problem</vt:lpstr>
      <vt:lpstr>Graphical Problem</vt:lpstr>
      <vt:lpstr>Slide 12</vt:lpstr>
      <vt:lpstr>Graphical Review Problem</vt:lpstr>
      <vt:lpstr>Graphical Problem</vt:lpstr>
      <vt:lpstr>Graphical Problem</vt:lpstr>
      <vt:lpstr>Graphical Problem</vt:lpstr>
      <vt:lpstr>Slide 17</vt:lpstr>
      <vt:lpstr>Instantaneous Velocity</vt:lpstr>
      <vt:lpstr>Instantaneous Velocity</vt:lpstr>
      <vt:lpstr>Slide 20</vt:lpstr>
      <vt:lpstr>Acceleration (a)</vt:lpstr>
      <vt:lpstr>Graphical Problem</vt:lpstr>
      <vt:lpstr>Graphical Problem</vt:lpstr>
      <vt:lpstr>Graphical Problem</vt:lpstr>
      <vt:lpstr>Slide 25</vt:lpstr>
      <vt:lpstr>Position vs Time Graphs</vt:lpstr>
      <vt:lpstr>Describe the motion</vt:lpstr>
      <vt:lpstr>Draw Graphs for Stationary Particles</vt:lpstr>
      <vt:lpstr>Draw Graphs for Constant Non-zero Velocity</vt:lpstr>
      <vt:lpstr>Draw Graphs for Constant Non-zero Acceleration</vt:lpstr>
      <vt:lpstr>Area under curves</vt:lpstr>
      <vt:lpstr>Slide 32</vt:lpstr>
      <vt:lpstr>Questions</vt:lpstr>
      <vt:lpstr>Uniform (Constant) Acceleration</vt:lpstr>
      <vt:lpstr>Acceleration in 1-D Motion has a sign!</vt:lpstr>
      <vt:lpstr>Kinematic Equations</vt:lpstr>
      <vt:lpstr>Slide 37</vt:lpstr>
      <vt:lpstr>Slide 38</vt:lpstr>
      <vt:lpstr>Slide 39</vt:lpstr>
      <vt:lpstr>Slide 40</vt:lpstr>
      <vt:lpstr>Slide 41</vt:lpstr>
      <vt:lpstr>Free Fall</vt:lpstr>
      <vt:lpstr>Vectors </vt:lpstr>
      <vt:lpstr>Symmetry in Free Fall</vt:lpstr>
      <vt:lpstr>Slide 45</vt:lpstr>
      <vt:lpstr>Slide 46</vt:lpstr>
    </vt:vector>
  </TitlesOfParts>
  <Company>Round Rock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two kinds of quantities…</dc:title>
  <dc:creator>e131723</dc:creator>
  <cp:lastModifiedBy>timandtonda@gmail.com</cp:lastModifiedBy>
  <cp:revision>21</cp:revision>
  <dcterms:created xsi:type="dcterms:W3CDTF">2015-08-26T21:03:31Z</dcterms:created>
  <dcterms:modified xsi:type="dcterms:W3CDTF">2015-08-28T20:22:12Z</dcterms:modified>
</cp:coreProperties>
</file>