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327" r:id="rId23"/>
    <p:sldId id="328" r:id="rId24"/>
    <p:sldId id="329" r:id="rId25"/>
    <p:sldId id="33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B43C-B378-4B6C-B569-FD241DEF087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38358-E859-4C53-8845-D3255A11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6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STT1.2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STT2.4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STT2.5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STT2.5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STT2.6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STT2.6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IG2.1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STT1.2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IG2.3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EABA4-174E-49B1-8397-548B6E22514F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IG6.1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037FE-F19B-4999-BB3A-5FF7EAFEEF27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IG6.1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E3E60-012B-486D-BE83-F2B0861BA330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IG6.2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7829D-D21E-4C50-91CB-2254A276C5E2}" type="slidenum">
              <a:rPr lang="en-US"/>
              <a:pPr/>
              <a:t>25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IG6.2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STT2.3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STT2.3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STT2.4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0E70-23C4-4B0E-8C23-D06585FA4DD0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2D9C-B64D-421C-A7E6-37E46D0DDE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1D Kinematics</a:t>
            </a:r>
          </a:p>
          <a:p>
            <a:r>
              <a:rPr lang="en-US" dirty="0" smtClean="0"/>
              <a:t>Vectors &amp; Relative Motion</a:t>
            </a:r>
            <a:br>
              <a:rPr lang="en-US" dirty="0" smtClean="0"/>
            </a:br>
            <a:r>
              <a:rPr lang="en-US" dirty="0" smtClean="0"/>
              <a:t>2D Kinematics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962025" y="663575"/>
            <a:ext cx="6713538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velocity-versus-time graph or graphs goes with this acceleration-versus-time graph? The particle is initially moving to the right and eventually to the left.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1970088"/>
            <a:ext cx="7250113" cy="520223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962025" y="663575"/>
            <a:ext cx="6713538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velocity-versus-time graph or graphs goes with this acceleration-versus-time graph? The particle is initially moving to the right and eventually to the left.</a:t>
            </a:r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825" y="1970088"/>
            <a:ext cx="7250113" cy="5202237"/>
          </a:xfrm>
          <a:prstGeom prst="rect">
            <a:avLst/>
          </a:prstGeom>
          <a:noFill/>
        </p:spPr>
      </p:pic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574925" y="3621088"/>
            <a:ext cx="1903413" cy="2801937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3048000" y="59436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9436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254125" y="871538"/>
            <a:ext cx="6613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The ball rolls up the ramp, then back down. Which is the correct acceleration graph?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88" y="1925638"/>
            <a:ext cx="7464425" cy="4595812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152650" y="6116638"/>
            <a:ext cx="47244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254125" y="871538"/>
            <a:ext cx="6613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The ball rolls up the ramp, then back down. Which is the correct acceleration graph?</a:t>
            </a: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488" y="1925638"/>
            <a:ext cx="7464425" cy="4595812"/>
          </a:xfrm>
          <a:prstGeom prst="rect">
            <a:avLst/>
          </a:prstGeom>
          <a:noFill/>
        </p:spPr>
      </p:pic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5216525" y="3008313"/>
            <a:ext cx="1779588" cy="1746250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152650" y="6116638"/>
            <a:ext cx="47244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5562600" y="44958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958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962025" y="817563"/>
            <a:ext cx="62976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414338" algn="l"/>
                <a:tab pos="2638425" algn="l"/>
                <a:tab pos="2903538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</a:tabLst>
            </a:pPr>
            <a:r>
              <a:rPr lang="en-GB">
                <a:solidFill>
                  <a:schemeClr val="tx1"/>
                </a:solidFill>
              </a:rPr>
              <a:t>Rank in order, from largest to smallest, the accelerations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 i="1">
                <a:solidFill>
                  <a:schemeClr val="tx1"/>
                </a:solidFill>
              </a:rPr>
              <a:t>–</a:t>
            </a: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  <a:r>
              <a:rPr lang="en-GB">
                <a:solidFill>
                  <a:schemeClr val="tx1"/>
                </a:solidFill>
              </a:rPr>
              <a:t> at points A – C.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099175" y="2892425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 </a:t>
            </a:r>
            <a:r>
              <a:rPr lang="en-GB">
                <a:solidFill>
                  <a:schemeClr val="tx1"/>
                </a:solidFill>
              </a:rPr>
              <a:t>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 </a:t>
            </a:r>
            <a:r>
              <a:rPr lang="en-GB">
                <a:solidFill>
                  <a:schemeClr val="tx1"/>
                </a:solidFill>
              </a:rPr>
              <a:t>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baseline="-33000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 </a:t>
            </a:r>
            <a:r>
              <a:rPr lang="en-GB" i="1">
                <a:solidFill>
                  <a:schemeClr val="tx1"/>
                </a:solidFill>
              </a:rPr>
              <a:t>&gt; 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 i="1">
                <a:solidFill>
                  <a:schemeClr val="tx1"/>
                </a:solidFill>
              </a:rPr>
              <a:t> &gt; 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23925" y="2046288"/>
            <a:ext cx="4757738" cy="4570412"/>
            <a:chOff x="582" y="1289"/>
            <a:chExt cx="2997" cy="2879"/>
          </a:xfrm>
        </p:grpSpPr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2" y="1289"/>
              <a:ext cx="2997" cy="2852"/>
            </a:xfrm>
            <a:prstGeom prst="rect">
              <a:avLst/>
            </a:prstGeom>
            <a:noFill/>
          </p:spPr>
        </p:pic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896" y="3902"/>
              <a:ext cx="2371" cy="2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962025" y="817563"/>
            <a:ext cx="62976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414338" algn="l"/>
                <a:tab pos="2638425" algn="l"/>
                <a:tab pos="2903538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</a:tabLst>
            </a:pPr>
            <a:r>
              <a:rPr lang="en-GB">
                <a:solidFill>
                  <a:schemeClr val="tx1"/>
                </a:solidFill>
              </a:rPr>
              <a:t>Rank in order, from largest to smallest, the accelerations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 i="1">
                <a:solidFill>
                  <a:schemeClr val="tx1"/>
                </a:solidFill>
              </a:rPr>
              <a:t>–</a:t>
            </a: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  <a:r>
              <a:rPr lang="en-GB">
                <a:solidFill>
                  <a:schemeClr val="tx1"/>
                </a:solidFill>
              </a:rPr>
              <a:t> at points A – C.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6099175" y="2892425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C </a:t>
            </a:r>
            <a:r>
              <a:rPr lang="en-GB">
                <a:solidFill>
                  <a:schemeClr val="tx1"/>
                </a:solidFill>
              </a:rPr>
              <a:t>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>
                <a:solidFill>
                  <a:schemeClr val="tx1"/>
                </a:solidFill>
              </a:rPr>
              <a:t> &gt;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b="1">
                <a:solidFill>
                  <a:schemeClr val="tx1"/>
                </a:solidFill>
              </a:rPr>
              <a:t> </a:t>
            </a:r>
            <a:r>
              <a:rPr lang="en-GB" b="1" i="1">
                <a:solidFill>
                  <a:schemeClr val="tx1"/>
                </a:solidFill>
              </a:rPr>
              <a:t>a</a:t>
            </a:r>
            <a:r>
              <a:rPr lang="en-GB" b="1" i="1" baseline="-33000">
                <a:solidFill>
                  <a:schemeClr val="tx1"/>
                </a:solidFill>
              </a:rPr>
              <a:t>C </a:t>
            </a:r>
            <a:r>
              <a:rPr lang="en-GB" b="1">
                <a:solidFill>
                  <a:schemeClr val="tx1"/>
                </a:solidFill>
              </a:rPr>
              <a:t>&gt; </a:t>
            </a:r>
            <a:r>
              <a:rPr lang="en-GB" b="1" i="1">
                <a:solidFill>
                  <a:schemeClr val="tx1"/>
                </a:solidFill>
              </a:rPr>
              <a:t>a</a:t>
            </a:r>
            <a:r>
              <a:rPr lang="en-GB" b="1" i="1" baseline="-33000">
                <a:solidFill>
                  <a:schemeClr val="tx1"/>
                </a:solidFill>
              </a:rPr>
              <a:t>B</a:t>
            </a:r>
            <a:r>
              <a:rPr lang="en-GB" b="1">
                <a:solidFill>
                  <a:schemeClr val="tx1"/>
                </a:solidFill>
              </a:rPr>
              <a:t> &gt; </a:t>
            </a:r>
            <a:r>
              <a:rPr lang="en-GB" b="1" i="1">
                <a:solidFill>
                  <a:schemeClr val="tx1"/>
                </a:solidFill>
              </a:rPr>
              <a:t>a</a:t>
            </a:r>
            <a:r>
              <a:rPr lang="en-GB" b="1" i="1" baseline="-33000">
                <a:solidFill>
                  <a:schemeClr val="tx1"/>
                </a:solidFill>
              </a:rPr>
              <a:t>A</a:t>
            </a:r>
          </a:p>
          <a:p>
            <a:pPr defTabSz="828675" eaLnBrk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baseline="-33000">
                <a:solidFill>
                  <a:schemeClr val="tx1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a</a:t>
            </a:r>
            <a:r>
              <a:rPr lang="en-GB" i="1" baseline="-33000">
                <a:solidFill>
                  <a:schemeClr val="tx1"/>
                </a:solidFill>
              </a:rPr>
              <a:t>B </a:t>
            </a:r>
            <a:r>
              <a:rPr lang="en-GB" i="1">
                <a:solidFill>
                  <a:schemeClr val="tx1"/>
                </a:solidFill>
              </a:rPr>
              <a:t>&gt; a</a:t>
            </a:r>
            <a:r>
              <a:rPr lang="en-GB" i="1" baseline="-33000">
                <a:solidFill>
                  <a:schemeClr val="tx1"/>
                </a:solidFill>
              </a:rPr>
              <a:t>A</a:t>
            </a:r>
            <a:r>
              <a:rPr lang="en-GB" i="1">
                <a:solidFill>
                  <a:schemeClr val="tx1"/>
                </a:solidFill>
              </a:rPr>
              <a:t> &gt; a</a:t>
            </a:r>
            <a:r>
              <a:rPr lang="en-GB" i="1" baseline="-3300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23925" y="2046288"/>
            <a:ext cx="4757738" cy="4570412"/>
            <a:chOff x="582" y="1289"/>
            <a:chExt cx="2997" cy="2879"/>
          </a:xfrm>
        </p:grpSpPr>
        <p:pic>
          <p:nvPicPr>
            <p:cNvPr id="11469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2" y="1289"/>
              <a:ext cx="2997" cy="2852"/>
            </a:xfrm>
            <a:prstGeom prst="rect">
              <a:avLst/>
            </a:prstGeom>
            <a:noFill/>
          </p:spPr>
        </p:pic>
        <p:sp>
          <p:nvSpPr>
            <p:cNvPr id="114695" name="Rectangle 7"/>
            <p:cNvSpPr>
              <a:spLocks noChangeArrowheads="1"/>
            </p:cNvSpPr>
            <p:nvPr/>
          </p:nvSpPr>
          <p:spPr bwMode="auto">
            <a:xfrm>
              <a:off x="896" y="3902"/>
              <a:ext cx="2371" cy="2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5638800" y="36576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54125" y="1423988"/>
            <a:ext cx="65659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48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>
                <a:solidFill>
                  <a:schemeClr val="tx1"/>
                </a:solidFill>
              </a:rPr>
              <a:t>The slope at a point on a position-versus-time graph of an object is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668463" y="3152775"/>
            <a:ext cx="618648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speed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average velocity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instantaneous velocity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acceleration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distance traveled by the object to that point.</a:t>
            </a:r>
            <a:endParaRPr lang="en-GB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254125" y="1423988"/>
            <a:ext cx="65659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48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>
                <a:solidFill>
                  <a:schemeClr val="tx1"/>
                </a:solidFill>
              </a:rPr>
              <a:t>The slope at a point on a position-versus-time graph of an object is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668463" y="3152775"/>
            <a:ext cx="660558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speed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average velocity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b="1">
                <a:solidFill>
                  <a:schemeClr val="tx1"/>
                </a:solidFill>
              </a:rPr>
              <a:t> the object’s instantaneous velocity at that point</a:t>
            </a:r>
            <a:r>
              <a:rPr lang="en-GB">
                <a:solidFill>
                  <a:schemeClr val="tx1"/>
                </a:solidFill>
              </a:rPr>
              <a:t>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object’s acceleration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 the distance traveled by the object to that point.</a:t>
            </a:r>
            <a:endParaRPr lang="en-GB">
              <a:solidFill>
                <a:schemeClr val="tx1"/>
              </a:solidFill>
              <a:latin typeface="Times" pitchFamily="18" charset="0"/>
            </a:endParaRP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219200" y="37338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Photo Editor Photo" r:id="rId4" imgW="476316" imgH="438095" progId="MSPhotoEd.3">
                  <p:embed/>
                </p:oleObj>
              </mc:Choice>
              <mc:Fallback>
                <p:oleObj name="Photo Editor Photo" r:id="rId4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4125" y="1493838"/>
            <a:ext cx="5468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ts val="24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The area under a velocity-versus-time graph of an object is</a:t>
            </a:r>
            <a:endParaRPr lang="en-GB">
              <a:solidFill>
                <a:schemeClr val="tx1"/>
              </a:solidFill>
              <a:latin typeface="Nimbus Roman No9 L" pitchFamily="16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30350" y="3082925"/>
            <a:ext cx="5521325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object’s speed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object’s acceleration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distance traveled by the object.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displacement of the object.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This topic was not covered in this chapter.</a:t>
            </a:r>
          </a:p>
          <a:p>
            <a:pPr defTabSz="828675" eaLnBrk="1">
              <a:lnSpc>
                <a:spcPct val="96000"/>
              </a:lnSpc>
              <a:spcBef>
                <a:spcPts val="263"/>
              </a:spcBef>
              <a:spcAft>
                <a:spcPts val="73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endParaRPr lang="en-GB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254125" y="1493838"/>
            <a:ext cx="5468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ts val="24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>
                <a:solidFill>
                  <a:schemeClr val="tx1"/>
                </a:solidFill>
              </a:rPr>
              <a:t>The area under a velocity-versus-time graph of an object is</a:t>
            </a:r>
            <a:endParaRPr lang="en-GB">
              <a:solidFill>
                <a:schemeClr val="tx1"/>
              </a:solidFill>
              <a:latin typeface="Nimbus Roman No9 L" pitchFamily="16" charset="0"/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530350" y="3082925"/>
            <a:ext cx="5521325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object’s speed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object’s acceleration at that point.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distance traveled by the object.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 b="1">
                <a:solidFill>
                  <a:schemeClr val="tx1"/>
                </a:solidFill>
              </a:rPr>
              <a:t> the displacement of the object.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This topic was not covered in this chapter.</a:t>
            </a:r>
          </a:p>
          <a:p>
            <a:pPr defTabSz="828675" eaLnBrk="1">
              <a:lnSpc>
                <a:spcPct val="96000"/>
              </a:lnSpc>
              <a:spcBef>
                <a:spcPts val="263"/>
              </a:spcBef>
              <a:spcAft>
                <a:spcPts val="73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endParaRPr lang="en-GB">
              <a:solidFill>
                <a:schemeClr val="tx1"/>
              </a:solidFill>
              <a:latin typeface="Times" pitchFamily="18" charset="0"/>
            </a:endParaRPr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1066800" y="40386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Photo Editor Photo" r:id="rId4" imgW="476316" imgH="438095" progId="MSPhotoEd.3">
                  <p:embed/>
                </p:oleObj>
              </mc:Choice>
              <mc:Fallback>
                <p:oleObj name="Photo Editor Photo" r:id="rId4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86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3124200"/>
            <a:ext cx="2889250" cy="3279775"/>
            <a:chOff x="168" y="1621"/>
            <a:chExt cx="2228" cy="2317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" y="1621"/>
              <a:ext cx="2228" cy="2279"/>
            </a:xfrm>
            <a:prstGeom prst="rect">
              <a:avLst/>
            </a:prstGeom>
            <a:noFill/>
          </p:spPr>
        </p:pic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33" y="3794"/>
              <a:ext cx="1917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72485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Three motion diagrams are shown. Which is a dust particle settling to the floor at constant speed, which is a ball dropped from the roof of a building, and which is a descending rocket slowing to make a soft landing on Mars?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038600" y="3048000"/>
            <a:ext cx="4548188" cy="2697163"/>
          </a:xfrm>
          <a:prstGeom prst="roundRect">
            <a:avLst>
              <a:gd name="adj" fmla="val 5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/>
              <a:t>A. </a:t>
            </a:r>
            <a:r>
              <a:rPr lang="en-GB"/>
              <a:t>(a) is dust, (b) is ball, (c) is rocket 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B. (a) is ball, (b) is dust, (c) is rocket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C. (a) is rocket, (b) is dust, (c) is ball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D. (a) is rocket, (b) is ball, (c) is dust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E. (a) is ball, (b) is rocket, (c) is dust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4125" y="1423988"/>
            <a:ext cx="399891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48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</a:tabLst>
            </a:pPr>
            <a:r>
              <a:rPr lang="en-GB">
                <a:solidFill>
                  <a:schemeClr val="tx1"/>
                </a:solidFill>
              </a:rPr>
              <a:t>At the turning point of an object,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38313" y="3152775"/>
            <a:ext cx="55213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instantaneous velocity is zero.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acceleration is zero.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Both A and B.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Neither A nor B.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This topic was not covered in this chapter.</a:t>
            </a:r>
          </a:p>
          <a:p>
            <a:pPr defTabSz="828675" eaLnBrk="1">
              <a:lnSpc>
                <a:spcPct val="102000"/>
              </a:lnSpc>
              <a:spcBef>
                <a:spcPts val="263"/>
              </a:spcBef>
              <a:spcAft>
                <a:spcPts val="73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endParaRPr lang="en-GB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254125" y="1423988"/>
            <a:ext cx="399891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48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</a:tabLst>
            </a:pPr>
            <a:r>
              <a:rPr lang="en-GB">
                <a:solidFill>
                  <a:schemeClr val="tx1"/>
                </a:solidFill>
              </a:rPr>
              <a:t>At the turning point of an object,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38313" y="3152775"/>
            <a:ext cx="55213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 b="1">
                <a:solidFill>
                  <a:schemeClr val="tx1"/>
                </a:solidFill>
              </a:rPr>
              <a:t> the instantaneous velocity is zero.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the acceleration is zero.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Both A and B.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Neither A nor B.</a:t>
            </a:r>
          </a:p>
          <a:p>
            <a:pPr defTabSz="828675" eaLnBrk="1">
              <a:lnSpc>
                <a:spcPts val="2200"/>
              </a:lnSpc>
              <a:spcBef>
                <a:spcPts val="263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arenR"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>
                <a:solidFill>
                  <a:schemeClr val="tx1"/>
                </a:solidFill>
              </a:rPr>
              <a:t> This topic was not covered in this chapter.</a:t>
            </a:r>
          </a:p>
          <a:p>
            <a:pPr defTabSz="828675" eaLnBrk="1">
              <a:lnSpc>
                <a:spcPct val="102000"/>
              </a:lnSpc>
              <a:spcBef>
                <a:spcPts val="263"/>
              </a:spcBef>
              <a:spcAft>
                <a:spcPts val="738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252413" algn="l"/>
                <a:tab pos="519113" algn="l"/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1295400" y="30480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Photo Editor Photo" r:id="rId4" imgW="476316" imgH="438095" progId="MSPhotoEd.3">
                  <p:embed/>
                </p:oleObj>
              </mc:Choice>
              <mc:Fallback>
                <p:oleObj name="Photo Editor Photo" r:id="rId4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ball is thrown upward at a 45° angle. In the absence of air resistance, the ball follows a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28800" y="34290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/>
              <a:t>tangential curve.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parabolic curve.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sine curve.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linear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38200" y="15240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ball is thrown upward at a 45° angle. In the absence of air resistance, the ball follows a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828800" y="34290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/>
              <a:t>tangential curve.</a:t>
            </a:r>
          </a:p>
          <a:p>
            <a:pPr marL="342900" indent="-342900">
              <a:buFontTx/>
              <a:buAutoNum type="alphaUcPeriod"/>
            </a:pPr>
            <a:r>
              <a:rPr lang="en-US" b="1"/>
              <a:t>parabolic curve.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sine curve.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linear curve.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47800" y="37338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Photo Editor Photo" r:id="rId4" imgW="476316" imgH="438095" progId="MSPhotoEd.3">
                  <p:embed/>
                </p:oleObj>
              </mc:Choice>
              <mc:Fallback>
                <p:oleObj name="Photo Editor Photo" r:id="rId4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609600"/>
            <a:ext cx="7635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hunter points his rifle directly at a coconut that he wishes to shoot off a tree. It so happens that the coconut falls from the tree at the exact instant the hunter pulls the trigger. Consequently,</a:t>
            </a:r>
          </a:p>
          <a:p>
            <a:r>
              <a:rPr lang="en-US"/>
              <a:t>	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28800" y="3352800"/>
            <a:ext cx="533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/>
              <a:t>the bullet passes above the coconut.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the bullet passes beneath the coconut.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the bullet hits the coconut. 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This wasn’t discussed in Chapter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635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hunter points his rifle directly at a coconut that he wishes to shoot off a tree. It so happens that the coconut falls from the tree at the exact instant the hunter pulls the trigger. Consequently,</a:t>
            </a:r>
          </a:p>
          <a:p>
            <a:r>
              <a:rPr lang="en-US"/>
              <a:t>	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28800" y="3352800"/>
            <a:ext cx="533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/>
              <a:t>the bullet passes above the coconut.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the bullet passes beneath the coconut.</a:t>
            </a:r>
          </a:p>
          <a:p>
            <a:pPr marL="342900" indent="-342900">
              <a:buFontTx/>
              <a:buAutoNum type="alphaUcPeriod"/>
            </a:pPr>
            <a:r>
              <a:rPr lang="en-US" b="1"/>
              <a:t>the bullet hits the coconut. </a:t>
            </a:r>
          </a:p>
          <a:p>
            <a:pPr marL="342900" indent="-342900">
              <a:buFontTx/>
              <a:buAutoNum type="alphaUcPeriod"/>
            </a:pPr>
            <a:r>
              <a:rPr lang="en-US"/>
              <a:t>This wasn’t discussed in Chapter 6.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447800" y="38862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Photo Editor Photo" r:id="rId4" imgW="476316" imgH="438095" progId="MSPhotoEd.3">
                  <p:embed/>
                </p:oleObj>
              </mc:Choice>
              <mc:Fallback>
                <p:oleObj name="Photo Editor Photo" r:id="rId4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862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3124200"/>
            <a:ext cx="2889250" cy="3279775"/>
            <a:chOff x="168" y="1621"/>
            <a:chExt cx="2228" cy="2317"/>
          </a:xfrm>
        </p:grpSpPr>
        <p:pic>
          <p:nvPicPr>
            <p:cNvPr id="11059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8" y="1621"/>
              <a:ext cx="2228" cy="2279"/>
            </a:xfrm>
            <a:prstGeom prst="rect">
              <a:avLst/>
            </a:prstGeom>
            <a:noFill/>
          </p:spPr>
        </p:pic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333" y="3794"/>
              <a:ext cx="1917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14400" y="762000"/>
            <a:ext cx="72485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Three motion diagrams are shown. Which is a dust particle settling to the floor at constant speed, which is a ball dropped from the roof of a building, and which is a descending rocket slowing to make a soft landing on Mars?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4038600" y="3048000"/>
            <a:ext cx="4676775" cy="2697163"/>
          </a:xfrm>
          <a:prstGeom prst="roundRect">
            <a:avLst>
              <a:gd name="adj" fmla="val 5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/>
              <a:t>A. </a:t>
            </a:r>
            <a:r>
              <a:rPr lang="en-GB"/>
              <a:t>(a) is dust, (b) is ball, (c) is rocket 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b="1"/>
              <a:t>B. (a) is ball, (b) is dust, (c) is rocket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C. (a) is rocket, (b) is dust, (c) is ball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D. (a) is rocket, (b) is ball, (c) is dust</a:t>
            </a:r>
          </a:p>
          <a:p>
            <a:pPr defTabSz="828675" eaLnBrk="1">
              <a:lnSpc>
                <a:spcPct val="7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/>
              <a:t>E. (a) is ball, (b) is rocket, (c) is dust</a:t>
            </a:r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3638550" y="3533775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3533775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8038" y="2698750"/>
            <a:ext cx="7589837" cy="4852988"/>
            <a:chOff x="450" y="1037"/>
            <a:chExt cx="4781" cy="3057"/>
          </a:xfrm>
        </p:grpSpPr>
        <p:pic>
          <p:nvPicPr>
            <p:cNvPr id="2560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" y="1037"/>
              <a:ext cx="4781" cy="3000"/>
            </a:xfrm>
            <a:prstGeom prst="rect">
              <a:avLst/>
            </a:prstGeom>
            <a:noFill/>
          </p:spPr>
        </p:pic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284" y="3806"/>
              <a:ext cx="3121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885825" y="893763"/>
            <a:ext cx="57594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position-versus-time graph represents the motion shown in the motion diagram?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8038" y="2698750"/>
            <a:ext cx="7589837" cy="4852988"/>
            <a:chOff x="450" y="1037"/>
            <a:chExt cx="4781" cy="3057"/>
          </a:xfrm>
        </p:grpSpPr>
        <p:pic>
          <p:nvPicPr>
            <p:cNvPr id="10854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0" y="1037"/>
              <a:ext cx="4781" cy="3000"/>
            </a:xfrm>
            <a:prstGeom prst="rect">
              <a:avLst/>
            </a:prstGeom>
            <a:noFill/>
          </p:spPr>
        </p:pic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1284" y="3806"/>
              <a:ext cx="3121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885825" y="893763"/>
            <a:ext cx="57594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position-versus-time graph represents the motion shown in the motion diagram?</a:t>
            </a: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5416550" y="3736975"/>
            <a:ext cx="1595438" cy="2227263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5791200" y="54102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102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095375" y="781050"/>
            <a:ext cx="55165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velocity-versus-time graph goes with this position-versus-time graph on the left?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788" y="2614613"/>
            <a:ext cx="7464425" cy="3989387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52650" y="6194425"/>
            <a:ext cx="529907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95375" y="781050"/>
            <a:ext cx="55165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velocity-versus-time graph goes with this position-versus-time graph on the left?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788" y="2614613"/>
            <a:ext cx="7464425" cy="3989387"/>
          </a:xfrm>
          <a:prstGeom prst="rect">
            <a:avLst/>
          </a:prstGeom>
          <a:noFill/>
        </p:spPr>
      </p:pic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5416550" y="2309813"/>
            <a:ext cx="1463675" cy="2076450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52650" y="6194425"/>
            <a:ext cx="529907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638800" y="39624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624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2162175"/>
            <a:ext cx="7464425" cy="5168900"/>
          </a:xfrm>
          <a:prstGeom prst="rect">
            <a:avLst/>
          </a:prstGeo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23925" y="855663"/>
            <a:ext cx="7104063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position-versus-time graph goes with this velocity-versus-time graph on the left? The particle’s position at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 i="1">
                <a:solidFill>
                  <a:srgbClr val="000000"/>
                </a:solidFill>
              </a:rPr>
              <a:t>t</a:t>
            </a:r>
            <a:r>
              <a:rPr lang="en-GB" baseline="-17000">
                <a:solidFill>
                  <a:srgbClr val="000000"/>
                </a:solidFill>
              </a:rPr>
              <a:t>i</a:t>
            </a:r>
            <a:r>
              <a:rPr lang="en-GB">
                <a:solidFill>
                  <a:srgbClr val="000000"/>
                </a:solidFill>
              </a:rPr>
              <a:t> = 0 s is </a:t>
            </a:r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baseline="-17000">
                <a:solidFill>
                  <a:srgbClr val="000000"/>
                </a:solidFill>
              </a:rPr>
              <a:t>i</a:t>
            </a:r>
            <a:r>
              <a:rPr lang="en-GB">
                <a:solidFill>
                  <a:srgbClr val="000000"/>
                </a:solidFill>
              </a:rPr>
              <a:t> = –10 m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923925" y="855663"/>
            <a:ext cx="7104063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eaLnBrk="1">
              <a:lnSpc>
                <a:spcPct val="102000"/>
              </a:lnSpc>
              <a:spcAft>
                <a:spcPts val="163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</a:rPr>
              <a:t>Which position-versus-time graph goes with this velocity-versus-time graph on the left? The particle’s position at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 i="1">
                <a:solidFill>
                  <a:srgbClr val="000000"/>
                </a:solidFill>
              </a:rPr>
              <a:t>t</a:t>
            </a:r>
            <a:r>
              <a:rPr lang="en-GB" baseline="-17000">
                <a:solidFill>
                  <a:srgbClr val="000000"/>
                </a:solidFill>
              </a:rPr>
              <a:t>i</a:t>
            </a:r>
            <a:r>
              <a:rPr lang="en-GB">
                <a:solidFill>
                  <a:srgbClr val="000000"/>
                </a:solidFill>
              </a:rPr>
              <a:t> = 0 s is </a:t>
            </a:r>
            <a:r>
              <a:rPr lang="en-GB" i="1">
                <a:solidFill>
                  <a:srgbClr val="000000"/>
                </a:solidFill>
              </a:rPr>
              <a:t>x</a:t>
            </a:r>
            <a:r>
              <a:rPr lang="en-GB" baseline="-17000">
                <a:solidFill>
                  <a:srgbClr val="000000"/>
                </a:solidFill>
              </a:rPr>
              <a:t>i</a:t>
            </a:r>
            <a:r>
              <a:rPr lang="en-GB">
                <a:solidFill>
                  <a:srgbClr val="000000"/>
                </a:solidFill>
              </a:rPr>
              <a:t> = –10 m .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3925" y="2162175"/>
            <a:ext cx="7464425" cy="5168900"/>
          </a:xfrm>
          <a:prstGeom prst="rect">
            <a:avLst/>
          </a:prstGeom>
          <a:noFill/>
        </p:spPr>
      </p:pic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2728913" y="3697288"/>
            <a:ext cx="2043112" cy="2625725"/>
          </a:xfrm>
          <a:prstGeom prst="ellips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3276600" y="5791200"/>
          <a:ext cx="403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Photo Editor Photo" r:id="rId5" imgW="476316" imgH="438095" progId="MSPhotoEd.3">
                  <p:embed/>
                </p:oleObj>
              </mc:Choice>
              <mc:Fallback>
                <p:oleObj name="Photo Editor Photo" r:id="rId5" imgW="476316" imgH="438095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91200"/>
                        <a:ext cx="4032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1079</Words>
  <Application>Microsoft Office PowerPoint</Application>
  <PresentationFormat>On-screen Show (4:3)</PresentationFormat>
  <Paragraphs>121</Paragraphs>
  <Slides>25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Photo Editor Photo</vt:lpstr>
      <vt:lpstr>Pop Quiz!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Frisco ISD</dc:creator>
  <cp:lastModifiedBy>e131723</cp:lastModifiedBy>
  <cp:revision>3</cp:revision>
  <dcterms:created xsi:type="dcterms:W3CDTF">2011-09-09T16:08:09Z</dcterms:created>
  <dcterms:modified xsi:type="dcterms:W3CDTF">2015-09-16T18:42:25Z</dcterms:modified>
</cp:coreProperties>
</file>