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74" r:id="rId14"/>
    <p:sldId id="267" r:id="rId15"/>
    <p:sldId id="268" r:id="rId16"/>
    <p:sldId id="269" r:id="rId17"/>
    <p:sldId id="270" r:id="rId18"/>
    <p:sldId id="271" r:id="rId19"/>
    <p:sldId id="272" r:id="rId20"/>
    <p:sldId id="275" r:id="rId21"/>
    <p:sldId id="276" r:id="rId22"/>
    <p:sldId id="277" r:id="rId23"/>
    <p:sldId id="280" r:id="rId24"/>
    <p:sldId id="279" r:id="rId25"/>
    <p:sldId id="281" r:id="rId26"/>
    <p:sldId id="282" r:id="rId27"/>
    <p:sldId id="283" r:id="rId28"/>
    <p:sldId id="284" r:id="rId29"/>
    <p:sldId id="286" r:id="rId30"/>
    <p:sldId id="287" r:id="rId31"/>
    <p:sldId id="289" r:id="rId32"/>
    <p:sldId id="288"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png"/><Relationship Id="rId5" Type="http://schemas.openxmlformats.org/officeDocument/2006/relationships/image" Target="../media/image11.wmf"/><Relationship Id="rId4"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ltLang="en-US"/>
          </a:p>
        </p:txBody>
      </p:sp>
      <p:sp>
        <p:nvSpPr>
          <p:cNvPr id="20" name="Footer Placeholder 19"/>
          <p:cNvSpPr>
            <a:spLocks noGrp="1"/>
          </p:cNvSpPr>
          <p:nvPr>
            <p:ph type="ftr" sz="quarter" idx="11"/>
          </p:nvPr>
        </p:nvSpPr>
        <p:spPr/>
        <p:txBody>
          <a:bodyPr/>
          <a:lstStyle>
            <a:extLst/>
          </a:lstStyle>
          <a:p>
            <a:pPr>
              <a:defRPr/>
            </a:pPr>
            <a:endParaRPr lang="en-US" altLang="en-US"/>
          </a:p>
        </p:txBody>
      </p:sp>
      <p:sp>
        <p:nvSpPr>
          <p:cNvPr id="10" name="Slide Number Placeholder 9"/>
          <p:cNvSpPr>
            <a:spLocks noGrp="1"/>
          </p:cNvSpPr>
          <p:nvPr>
            <p:ph type="sldNum" sz="quarter" idx="12"/>
          </p:nvPr>
        </p:nvSpPr>
        <p:spPr/>
        <p:txBody>
          <a:bodyPr/>
          <a:lstStyle>
            <a:extLst/>
          </a:lstStyle>
          <a:p>
            <a:pPr>
              <a:defRPr/>
            </a:pPr>
            <a:fld id="{A084E07D-BB41-4E1A-9712-62D6DF718BCA}" type="slidenum">
              <a:rPr lang="en-US" altLang="en-US" smtClean="0"/>
              <a:pPr>
                <a:defRPr/>
              </a:pPr>
              <a:t>‹#›</a:t>
            </a:fld>
            <a:endParaRPr lang="en-US" alt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F5F89385-5D74-4B41-BDED-472CC83C77E9}"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47623495-9635-42A5-8FC7-3B0155CE9389}"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04CB652-8D16-46DE-9EC7-1106C0187E2A}"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E7FBDDD-495C-4156-949D-C1927C397C88}"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AF424B1-F53C-4383-9EE0-013F71888571}"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A15DF7AA-FAE4-4C16-AF45-9C24E646F17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4038D25B-469F-4C78-B079-411C621F1F16}"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0B3C10C2-3393-4EEF-95E1-4CEABAF3B111}" type="slidenum">
              <a:rPr lang="en-US" altLang="en-US" smtClean="0"/>
              <a:pPr>
                <a:defRPr/>
              </a:pPr>
              <a:t>‹#›</a:t>
            </a:fld>
            <a:endParaRPr lang="en-US" alt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1A4E4C6A-A6C3-4EEF-B40D-CD8EC83DDF4A}"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ltLang="en-US"/>
          </a:p>
        </p:txBody>
      </p:sp>
      <p:sp>
        <p:nvSpPr>
          <p:cNvPr id="8" name="Footer Placeholder 7"/>
          <p:cNvSpPr>
            <a:spLocks noGrp="1"/>
          </p:cNvSpPr>
          <p:nvPr>
            <p:ph type="ftr" sz="quarter" idx="11"/>
          </p:nvPr>
        </p:nvSpPr>
        <p:spPr/>
        <p:txBody>
          <a:bodyPr/>
          <a:lstStyle>
            <a:extLst/>
          </a:lstStyle>
          <a:p>
            <a:pPr>
              <a:defRPr/>
            </a:pPr>
            <a:endParaRPr lang="en-US" altLang="en-US"/>
          </a:p>
        </p:txBody>
      </p:sp>
      <p:sp>
        <p:nvSpPr>
          <p:cNvPr id="9" name="Slide Number Placeholder 8"/>
          <p:cNvSpPr>
            <a:spLocks noGrp="1"/>
          </p:cNvSpPr>
          <p:nvPr>
            <p:ph type="sldNum" sz="quarter" idx="12"/>
          </p:nvPr>
        </p:nvSpPr>
        <p:spPr/>
        <p:txBody>
          <a:bodyPr/>
          <a:lstStyle>
            <a:extLst/>
          </a:lstStyle>
          <a:p>
            <a:pPr>
              <a:defRPr/>
            </a:pPr>
            <a:fld id="{5F06F02D-553D-47E2-821D-BE81C2AEAD46}" type="slidenum">
              <a:rPr lang="en-US" altLang="en-US" smtClean="0"/>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ltLang="en-US"/>
          </a:p>
        </p:txBody>
      </p:sp>
      <p:sp>
        <p:nvSpPr>
          <p:cNvPr id="4" name="Footer Placeholder 3"/>
          <p:cNvSpPr>
            <a:spLocks noGrp="1"/>
          </p:cNvSpPr>
          <p:nvPr>
            <p:ph type="ftr" sz="quarter" idx="11"/>
          </p:nvPr>
        </p:nvSpPr>
        <p:spPr/>
        <p:txBody>
          <a:bodyPr/>
          <a:lstStyle>
            <a:extLst/>
          </a:lstStyle>
          <a:p>
            <a:pPr>
              <a:defRPr/>
            </a:pPr>
            <a:endParaRPr lang="en-US" altLang="en-US"/>
          </a:p>
        </p:txBody>
      </p:sp>
      <p:sp>
        <p:nvSpPr>
          <p:cNvPr id="5" name="Slide Number Placeholder 4"/>
          <p:cNvSpPr>
            <a:spLocks noGrp="1"/>
          </p:cNvSpPr>
          <p:nvPr>
            <p:ph type="sldNum" sz="quarter" idx="12"/>
          </p:nvPr>
        </p:nvSpPr>
        <p:spPr/>
        <p:txBody>
          <a:bodyPr/>
          <a:lstStyle>
            <a:extLst/>
          </a:lstStyle>
          <a:p>
            <a:pPr>
              <a:defRPr/>
            </a:pPr>
            <a:fld id="{D45AE09F-29B7-4CC8-9A3D-5C2133FE306B}"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ltLang="en-US"/>
          </a:p>
        </p:txBody>
      </p:sp>
      <p:sp>
        <p:nvSpPr>
          <p:cNvPr id="3" name="Footer Placeholder 2"/>
          <p:cNvSpPr>
            <a:spLocks noGrp="1"/>
          </p:cNvSpPr>
          <p:nvPr>
            <p:ph type="ftr" sz="quarter" idx="11"/>
          </p:nvPr>
        </p:nvSpPr>
        <p:spPr/>
        <p:txBody>
          <a:bodyPr/>
          <a:lstStyle>
            <a:extLst/>
          </a:lstStyle>
          <a:p>
            <a:pPr>
              <a:defRPr/>
            </a:pPr>
            <a:endParaRPr lang="en-US" altLang="en-US"/>
          </a:p>
        </p:txBody>
      </p:sp>
      <p:sp>
        <p:nvSpPr>
          <p:cNvPr id="4" name="Slide Number Placeholder 3"/>
          <p:cNvSpPr>
            <a:spLocks noGrp="1"/>
          </p:cNvSpPr>
          <p:nvPr>
            <p:ph type="sldNum" sz="quarter" idx="12"/>
          </p:nvPr>
        </p:nvSpPr>
        <p:spPr/>
        <p:txBody>
          <a:bodyPr/>
          <a:lstStyle>
            <a:extLst/>
          </a:lstStyle>
          <a:p>
            <a:pPr>
              <a:defRPr/>
            </a:pPr>
            <a:fld id="{1B2CFBD7-1EC3-4F56-8700-55A73D025DC2}" type="slidenum">
              <a:rPr lang="en-US" altLang="en-US" smtClean="0"/>
              <a:pPr>
                <a:defRPr/>
              </a:pPr>
              <a:t>‹#›</a:t>
            </a:fld>
            <a:endParaRPr lang="en-US" alt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8FDE6A12-E6C7-45C7-B4D8-B4081422E418}"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3A3ABC89-EFF6-4BC4-B97C-284B077BA551}" type="slidenum">
              <a:rPr lang="en-US" altLang="en-US" smtClean="0"/>
              <a:pPr>
                <a:defRPr/>
              </a:pPr>
              <a:t>‹#›</a:t>
            </a:fld>
            <a:endParaRPr lang="en-US" alt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lt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394E689B-CA59-46DB-AA4F-38E7EA8F0F72}" type="slidenum">
              <a:rPr lang="en-US" altLang="en-US" smtClean="0"/>
              <a:pPr>
                <a:defRPr/>
              </a:pPr>
              <a:t>‹#›</a:t>
            </a:fld>
            <a:endParaRPr lang="en-US" alt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5.xml"/><Relationship Id="rId1" Type="http://schemas.openxmlformats.org/officeDocument/2006/relationships/vmlDrawing" Target="../drawings/vmlDrawing11.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5.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oleObject" Target="../embeddings/oleObject3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5.xml"/><Relationship Id="rId1" Type="http://schemas.openxmlformats.org/officeDocument/2006/relationships/vmlDrawing" Target="../drawings/vmlDrawing17.vml"/><Relationship Id="rId4"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oleObject" Target="../embeddings/oleObject38.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mashbox.com/index.cfm/fuseaction/products.detail/categoryID/9ec2c870-e97d-4276-8d49-1e9378210522/productID/08278600-dd84-4fd1-b7c6-4ef8abe40ae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pPr eaLnBrk="1" hangingPunct="1"/>
            <a:r>
              <a:rPr lang="en-US" smtClean="0"/>
              <a:t>Electric Fields and Forces</a:t>
            </a:r>
          </a:p>
        </p:txBody>
      </p:sp>
      <p:sp>
        <p:nvSpPr>
          <p:cNvPr id="23555" name="Rectangle 3"/>
          <p:cNvSpPr>
            <a:spLocks noGrp="1" noChangeArrowheads="1"/>
          </p:cNvSpPr>
          <p:nvPr>
            <p:ph type="subTitle" idx="1"/>
          </p:nvPr>
        </p:nvSpPr>
        <p:spPr/>
        <p:txBody>
          <a:bodyPr/>
          <a:lstStyle/>
          <a:p>
            <a:pPr eaLnBrk="1" hangingPunct="1"/>
            <a:r>
              <a:rPr lang="en-US" smtClean="0"/>
              <a:t>AP Physics 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Electric Forces and Vectors</a:t>
            </a:r>
          </a:p>
        </p:txBody>
      </p:sp>
      <p:sp>
        <p:nvSpPr>
          <p:cNvPr id="30723" name="Rectangle 3"/>
          <p:cNvSpPr>
            <a:spLocks noGrp="1" noChangeArrowheads="1"/>
          </p:cNvSpPr>
          <p:nvPr>
            <p:ph idx="1"/>
          </p:nvPr>
        </p:nvSpPr>
        <p:spPr>
          <a:xfrm>
            <a:off x="304800" y="914400"/>
            <a:ext cx="8229600" cy="1447800"/>
          </a:xfrm>
        </p:spPr>
        <p:txBody>
          <a:bodyPr/>
          <a:lstStyle/>
          <a:p>
            <a:pPr eaLnBrk="1" hangingPunct="1">
              <a:lnSpc>
                <a:spcPct val="90000"/>
              </a:lnSpc>
              <a:buFont typeface="Wingdings" pitchFamily="2" charset="2"/>
              <a:buNone/>
            </a:pPr>
            <a:r>
              <a:rPr lang="en-US" smtClean="0"/>
              <a:t>Electric Fields and Forces are ALL vectors, thus all rules applying to vectors must be followed.</a:t>
            </a:r>
          </a:p>
        </p:txBody>
      </p:sp>
      <p:sp>
        <p:nvSpPr>
          <p:cNvPr id="30724" name="Text Box 4"/>
          <p:cNvSpPr txBox="1">
            <a:spLocks noChangeArrowheads="1"/>
          </p:cNvSpPr>
          <p:nvPr/>
        </p:nvSpPr>
        <p:spPr bwMode="auto">
          <a:xfrm>
            <a:off x="304800" y="2209800"/>
            <a:ext cx="8305800" cy="1190625"/>
          </a:xfrm>
          <a:prstGeom prst="rect">
            <a:avLst/>
          </a:prstGeom>
          <a:noFill/>
          <a:ln w="9525">
            <a:noFill/>
            <a:miter lim="800000"/>
            <a:headEnd/>
            <a:tailEnd/>
          </a:ln>
        </p:spPr>
        <p:txBody>
          <a:bodyPr>
            <a:spAutoFit/>
          </a:bodyPr>
          <a:lstStyle/>
          <a:p>
            <a:r>
              <a:rPr lang="en-US"/>
              <a:t>Consider three point charges, q</a:t>
            </a:r>
            <a:r>
              <a:rPr lang="en-US" baseline="-25000"/>
              <a:t>1</a:t>
            </a:r>
            <a:r>
              <a:rPr lang="en-US"/>
              <a:t> = 6.00 x10</a:t>
            </a:r>
            <a:r>
              <a:rPr lang="en-US" baseline="30000"/>
              <a:t>-9</a:t>
            </a:r>
            <a:r>
              <a:rPr lang="en-US"/>
              <a:t> C (located at the origin),q</a:t>
            </a:r>
            <a:r>
              <a:rPr lang="en-US" sz="1600" baseline="-25000"/>
              <a:t>3</a:t>
            </a:r>
            <a:r>
              <a:rPr lang="en-US"/>
              <a:t> = 5.00x10</a:t>
            </a:r>
            <a:r>
              <a:rPr lang="en-US" baseline="30000"/>
              <a:t>-9</a:t>
            </a:r>
            <a:r>
              <a:rPr lang="en-US"/>
              <a:t> C, and q</a:t>
            </a:r>
            <a:r>
              <a:rPr lang="en-US" sz="1600" baseline="-25000"/>
              <a:t>2</a:t>
            </a:r>
            <a:r>
              <a:rPr lang="en-US"/>
              <a:t> = -2.00x10</a:t>
            </a:r>
            <a:r>
              <a:rPr lang="en-US" baseline="30000"/>
              <a:t>-9</a:t>
            </a:r>
            <a:r>
              <a:rPr lang="en-US"/>
              <a:t> C, located at the corners of a RIGHT triangle. q</a:t>
            </a:r>
            <a:r>
              <a:rPr lang="en-US" sz="1600" baseline="-25000"/>
              <a:t>2</a:t>
            </a:r>
            <a:r>
              <a:rPr lang="en-US"/>
              <a:t> is located at y= 3 m while q</a:t>
            </a:r>
            <a:r>
              <a:rPr lang="en-US" sz="1600" baseline="-25000"/>
              <a:t>3</a:t>
            </a:r>
            <a:r>
              <a:rPr lang="en-US"/>
              <a:t> is located 4m to the right of q</a:t>
            </a:r>
            <a:r>
              <a:rPr lang="en-US" sz="1600" baseline="-25000"/>
              <a:t>2</a:t>
            </a:r>
            <a:r>
              <a:rPr lang="en-US"/>
              <a:t>. Find the </a:t>
            </a:r>
            <a:r>
              <a:rPr lang="en-US" b="1" i="1" u="sng">
                <a:solidFill>
                  <a:srgbClr val="FF0000"/>
                </a:solidFill>
              </a:rPr>
              <a:t>resultant </a:t>
            </a:r>
            <a:r>
              <a:rPr lang="en-US"/>
              <a:t>force on q</a:t>
            </a:r>
            <a:r>
              <a:rPr lang="en-US" sz="1600" baseline="-25000"/>
              <a:t>3</a:t>
            </a:r>
            <a:r>
              <a:rPr lang="en-US"/>
              <a:t>.</a:t>
            </a:r>
          </a:p>
        </p:txBody>
      </p:sp>
      <p:sp>
        <p:nvSpPr>
          <p:cNvPr id="30725" name="Line 6"/>
          <p:cNvSpPr>
            <a:spLocks noChangeShapeType="1"/>
          </p:cNvSpPr>
          <p:nvPr/>
        </p:nvSpPr>
        <p:spPr bwMode="auto">
          <a:xfrm>
            <a:off x="2895600" y="3581400"/>
            <a:ext cx="0" cy="2362200"/>
          </a:xfrm>
          <a:prstGeom prst="line">
            <a:avLst/>
          </a:prstGeom>
          <a:noFill/>
          <a:ln w="25400">
            <a:solidFill>
              <a:srgbClr val="FF0000"/>
            </a:solidFill>
            <a:prstDash val="sysDot"/>
            <a:round/>
            <a:headEnd/>
            <a:tailEnd/>
          </a:ln>
        </p:spPr>
        <p:txBody>
          <a:bodyPr/>
          <a:lstStyle/>
          <a:p>
            <a:endParaRPr lang="en-US"/>
          </a:p>
        </p:txBody>
      </p:sp>
      <p:sp>
        <p:nvSpPr>
          <p:cNvPr id="30726" name="Line 7"/>
          <p:cNvSpPr>
            <a:spLocks noChangeShapeType="1"/>
          </p:cNvSpPr>
          <p:nvPr/>
        </p:nvSpPr>
        <p:spPr bwMode="auto">
          <a:xfrm>
            <a:off x="1295400" y="4648200"/>
            <a:ext cx="3276600" cy="0"/>
          </a:xfrm>
          <a:prstGeom prst="line">
            <a:avLst/>
          </a:prstGeom>
          <a:noFill/>
          <a:ln w="25400">
            <a:solidFill>
              <a:srgbClr val="FF0000"/>
            </a:solidFill>
            <a:prstDash val="sysDot"/>
            <a:round/>
            <a:headEnd/>
            <a:tailEnd/>
          </a:ln>
        </p:spPr>
        <p:txBody>
          <a:bodyPr/>
          <a:lstStyle/>
          <a:p>
            <a:endParaRPr lang="en-US"/>
          </a:p>
        </p:txBody>
      </p:sp>
      <p:sp>
        <p:nvSpPr>
          <p:cNvPr id="30727" name="Text Box 8"/>
          <p:cNvSpPr txBox="1">
            <a:spLocks noChangeArrowheads="1"/>
          </p:cNvSpPr>
          <p:nvPr/>
        </p:nvSpPr>
        <p:spPr bwMode="auto">
          <a:xfrm>
            <a:off x="2667000" y="4495800"/>
            <a:ext cx="438150" cy="366713"/>
          </a:xfrm>
          <a:prstGeom prst="rect">
            <a:avLst/>
          </a:prstGeom>
          <a:noFill/>
          <a:ln w="9525">
            <a:noFill/>
            <a:miter lim="800000"/>
            <a:headEnd/>
            <a:tailEnd/>
          </a:ln>
        </p:spPr>
        <p:txBody>
          <a:bodyPr wrap="none">
            <a:spAutoFit/>
          </a:bodyPr>
          <a:lstStyle/>
          <a:p>
            <a:r>
              <a:rPr lang="en-US"/>
              <a:t>q1</a:t>
            </a:r>
          </a:p>
        </p:txBody>
      </p:sp>
      <p:sp>
        <p:nvSpPr>
          <p:cNvPr id="30728" name="Text Box 9"/>
          <p:cNvSpPr txBox="1">
            <a:spLocks noChangeArrowheads="1"/>
          </p:cNvSpPr>
          <p:nvPr/>
        </p:nvSpPr>
        <p:spPr bwMode="auto">
          <a:xfrm>
            <a:off x="2667000" y="3581400"/>
            <a:ext cx="438150" cy="366713"/>
          </a:xfrm>
          <a:prstGeom prst="rect">
            <a:avLst/>
          </a:prstGeom>
          <a:noFill/>
          <a:ln w="9525">
            <a:noFill/>
            <a:miter lim="800000"/>
            <a:headEnd/>
            <a:tailEnd/>
          </a:ln>
        </p:spPr>
        <p:txBody>
          <a:bodyPr wrap="none">
            <a:spAutoFit/>
          </a:bodyPr>
          <a:lstStyle/>
          <a:p>
            <a:r>
              <a:rPr lang="en-US"/>
              <a:t>q2</a:t>
            </a:r>
          </a:p>
        </p:txBody>
      </p:sp>
      <p:sp>
        <p:nvSpPr>
          <p:cNvPr id="30729" name="Text Box 10"/>
          <p:cNvSpPr txBox="1">
            <a:spLocks noChangeArrowheads="1"/>
          </p:cNvSpPr>
          <p:nvPr/>
        </p:nvSpPr>
        <p:spPr bwMode="auto">
          <a:xfrm>
            <a:off x="4114800" y="3581400"/>
            <a:ext cx="438150" cy="366713"/>
          </a:xfrm>
          <a:prstGeom prst="rect">
            <a:avLst/>
          </a:prstGeom>
          <a:noFill/>
          <a:ln w="9525">
            <a:noFill/>
            <a:miter lim="800000"/>
            <a:headEnd/>
            <a:tailEnd/>
          </a:ln>
        </p:spPr>
        <p:txBody>
          <a:bodyPr wrap="none">
            <a:spAutoFit/>
          </a:bodyPr>
          <a:lstStyle/>
          <a:p>
            <a:r>
              <a:rPr lang="en-US"/>
              <a:t>q3</a:t>
            </a:r>
          </a:p>
        </p:txBody>
      </p:sp>
      <p:sp>
        <p:nvSpPr>
          <p:cNvPr id="30730" name="Line 11"/>
          <p:cNvSpPr>
            <a:spLocks noChangeShapeType="1"/>
          </p:cNvSpPr>
          <p:nvPr/>
        </p:nvSpPr>
        <p:spPr bwMode="auto">
          <a:xfrm>
            <a:off x="2743200" y="3886200"/>
            <a:ext cx="0" cy="685800"/>
          </a:xfrm>
          <a:prstGeom prst="line">
            <a:avLst/>
          </a:prstGeom>
          <a:noFill/>
          <a:ln w="9525">
            <a:solidFill>
              <a:schemeClr val="tx1"/>
            </a:solidFill>
            <a:round/>
            <a:headEnd type="triangle" w="med" len="med"/>
            <a:tailEnd type="triangle" w="med" len="med"/>
          </a:ln>
        </p:spPr>
        <p:txBody>
          <a:bodyPr/>
          <a:lstStyle/>
          <a:p>
            <a:endParaRPr lang="en-US"/>
          </a:p>
        </p:txBody>
      </p:sp>
      <p:sp>
        <p:nvSpPr>
          <p:cNvPr id="30731" name="Line 12"/>
          <p:cNvSpPr>
            <a:spLocks noChangeShapeType="1"/>
          </p:cNvSpPr>
          <p:nvPr/>
        </p:nvSpPr>
        <p:spPr bwMode="auto">
          <a:xfrm>
            <a:off x="3048000" y="3733800"/>
            <a:ext cx="1143000" cy="0"/>
          </a:xfrm>
          <a:prstGeom prst="line">
            <a:avLst/>
          </a:prstGeom>
          <a:noFill/>
          <a:ln w="9525">
            <a:solidFill>
              <a:schemeClr val="tx1"/>
            </a:solidFill>
            <a:round/>
            <a:headEnd type="triangle" w="med" len="med"/>
            <a:tailEnd type="triangle" w="med" len="med"/>
          </a:ln>
        </p:spPr>
        <p:txBody>
          <a:bodyPr/>
          <a:lstStyle/>
          <a:p>
            <a:endParaRPr lang="en-US"/>
          </a:p>
        </p:txBody>
      </p:sp>
      <p:sp>
        <p:nvSpPr>
          <p:cNvPr id="30732" name="Line 13"/>
          <p:cNvSpPr>
            <a:spLocks noChangeShapeType="1"/>
          </p:cNvSpPr>
          <p:nvPr/>
        </p:nvSpPr>
        <p:spPr bwMode="auto">
          <a:xfrm flipV="1">
            <a:off x="2971800" y="3886200"/>
            <a:ext cx="1219200" cy="685800"/>
          </a:xfrm>
          <a:prstGeom prst="line">
            <a:avLst/>
          </a:prstGeom>
          <a:noFill/>
          <a:ln w="9525">
            <a:solidFill>
              <a:schemeClr val="tx1"/>
            </a:solidFill>
            <a:round/>
            <a:headEnd type="triangle" w="med" len="med"/>
            <a:tailEnd type="triangle" w="med" len="med"/>
          </a:ln>
        </p:spPr>
        <p:txBody>
          <a:bodyPr/>
          <a:lstStyle/>
          <a:p>
            <a:endParaRPr lang="en-US"/>
          </a:p>
        </p:txBody>
      </p:sp>
      <p:sp>
        <p:nvSpPr>
          <p:cNvPr id="30733" name="Text Box 14"/>
          <p:cNvSpPr txBox="1">
            <a:spLocks noChangeArrowheads="1"/>
          </p:cNvSpPr>
          <p:nvPr/>
        </p:nvSpPr>
        <p:spPr bwMode="auto">
          <a:xfrm>
            <a:off x="2286000" y="3962400"/>
            <a:ext cx="501650" cy="366713"/>
          </a:xfrm>
          <a:prstGeom prst="rect">
            <a:avLst/>
          </a:prstGeom>
          <a:noFill/>
          <a:ln w="9525">
            <a:noFill/>
            <a:miter lim="800000"/>
            <a:headEnd/>
            <a:tailEnd/>
          </a:ln>
        </p:spPr>
        <p:txBody>
          <a:bodyPr wrap="none">
            <a:spAutoFit/>
          </a:bodyPr>
          <a:lstStyle/>
          <a:p>
            <a:r>
              <a:rPr lang="en-US"/>
              <a:t>3m</a:t>
            </a:r>
          </a:p>
        </p:txBody>
      </p:sp>
      <p:sp>
        <p:nvSpPr>
          <p:cNvPr id="30734" name="Text Box 15"/>
          <p:cNvSpPr txBox="1">
            <a:spLocks noChangeArrowheads="1"/>
          </p:cNvSpPr>
          <p:nvPr/>
        </p:nvSpPr>
        <p:spPr bwMode="auto">
          <a:xfrm>
            <a:off x="3276600" y="3429000"/>
            <a:ext cx="501650" cy="366713"/>
          </a:xfrm>
          <a:prstGeom prst="rect">
            <a:avLst/>
          </a:prstGeom>
          <a:noFill/>
          <a:ln w="9525">
            <a:noFill/>
            <a:miter lim="800000"/>
            <a:headEnd/>
            <a:tailEnd/>
          </a:ln>
        </p:spPr>
        <p:txBody>
          <a:bodyPr wrap="none">
            <a:spAutoFit/>
          </a:bodyPr>
          <a:lstStyle/>
          <a:p>
            <a:r>
              <a:rPr lang="en-US"/>
              <a:t>4m</a:t>
            </a:r>
          </a:p>
        </p:txBody>
      </p:sp>
      <p:sp>
        <p:nvSpPr>
          <p:cNvPr id="30735" name="Text Box 16"/>
          <p:cNvSpPr txBox="1">
            <a:spLocks noChangeArrowheads="1"/>
          </p:cNvSpPr>
          <p:nvPr/>
        </p:nvSpPr>
        <p:spPr bwMode="auto">
          <a:xfrm>
            <a:off x="3581400" y="4114800"/>
            <a:ext cx="501650" cy="366713"/>
          </a:xfrm>
          <a:prstGeom prst="rect">
            <a:avLst/>
          </a:prstGeom>
          <a:noFill/>
          <a:ln w="9525">
            <a:noFill/>
            <a:miter lim="800000"/>
            <a:headEnd/>
            <a:tailEnd/>
          </a:ln>
        </p:spPr>
        <p:txBody>
          <a:bodyPr wrap="none">
            <a:spAutoFit/>
          </a:bodyPr>
          <a:lstStyle/>
          <a:p>
            <a:r>
              <a:rPr lang="en-US"/>
              <a:t>5m</a:t>
            </a:r>
          </a:p>
        </p:txBody>
      </p:sp>
      <p:sp>
        <p:nvSpPr>
          <p:cNvPr id="30736" name="Text Box 17"/>
          <p:cNvSpPr txBox="1">
            <a:spLocks noChangeArrowheads="1"/>
          </p:cNvSpPr>
          <p:nvPr/>
        </p:nvSpPr>
        <p:spPr bwMode="auto">
          <a:xfrm>
            <a:off x="6248400" y="4876800"/>
            <a:ext cx="438150" cy="366713"/>
          </a:xfrm>
          <a:prstGeom prst="rect">
            <a:avLst/>
          </a:prstGeom>
          <a:noFill/>
          <a:ln w="9525">
            <a:noFill/>
            <a:miter lim="800000"/>
            <a:headEnd/>
            <a:tailEnd/>
          </a:ln>
        </p:spPr>
        <p:txBody>
          <a:bodyPr wrap="none">
            <a:spAutoFit/>
          </a:bodyPr>
          <a:lstStyle/>
          <a:p>
            <a:r>
              <a:rPr lang="en-US"/>
              <a:t>q3</a:t>
            </a:r>
          </a:p>
        </p:txBody>
      </p:sp>
      <p:sp>
        <p:nvSpPr>
          <p:cNvPr id="30737" name="Text Box 18"/>
          <p:cNvSpPr txBox="1">
            <a:spLocks noChangeArrowheads="1"/>
          </p:cNvSpPr>
          <p:nvPr/>
        </p:nvSpPr>
        <p:spPr bwMode="auto">
          <a:xfrm>
            <a:off x="5470525" y="3313113"/>
            <a:ext cx="3168650" cy="641350"/>
          </a:xfrm>
          <a:prstGeom prst="rect">
            <a:avLst/>
          </a:prstGeom>
          <a:noFill/>
          <a:ln w="9525">
            <a:noFill/>
            <a:miter lim="800000"/>
            <a:headEnd/>
            <a:tailEnd/>
          </a:ln>
        </p:spPr>
        <p:txBody>
          <a:bodyPr wrap="none">
            <a:spAutoFit/>
          </a:bodyPr>
          <a:lstStyle/>
          <a:p>
            <a:r>
              <a:rPr lang="en-US"/>
              <a:t>Which way does q2 push q3?</a:t>
            </a:r>
          </a:p>
          <a:p>
            <a:r>
              <a:rPr lang="en-US"/>
              <a:t>Which way does q1 push q3?</a:t>
            </a:r>
          </a:p>
        </p:txBody>
      </p:sp>
      <p:sp>
        <p:nvSpPr>
          <p:cNvPr id="19475" name="Line 19"/>
          <p:cNvSpPr>
            <a:spLocks noChangeShapeType="1"/>
          </p:cNvSpPr>
          <p:nvPr/>
        </p:nvSpPr>
        <p:spPr bwMode="auto">
          <a:xfrm flipH="1">
            <a:off x="4953000" y="5105400"/>
            <a:ext cx="1371600" cy="0"/>
          </a:xfrm>
          <a:prstGeom prst="line">
            <a:avLst/>
          </a:prstGeom>
          <a:noFill/>
          <a:ln w="25400">
            <a:solidFill>
              <a:srgbClr val="FF0000"/>
            </a:solidFill>
            <a:round/>
            <a:headEnd/>
            <a:tailEnd type="triangle" w="med" len="med"/>
          </a:ln>
        </p:spPr>
        <p:txBody>
          <a:bodyPr/>
          <a:lstStyle/>
          <a:p>
            <a:endParaRPr lang="en-US"/>
          </a:p>
        </p:txBody>
      </p:sp>
      <p:sp>
        <p:nvSpPr>
          <p:cNvPr id="19476" name="Text Box 20"/>
          <p:cNvSpPr txBox="1">
            <a:spLocks noChangeArrowheads="1"/>
          </p:cNvSpPr>
          <p:nvPr/>
        </p:nvSpPr>
        <p:spPr bwMode="auto">
          <a:xfrm>
            <a:off x="5241925" y="4608513"/>
            <a:ext cx="1136650" cy="366712"/>
          </a:xfrm>
          <a:prstGeom prst="rect">
            <a:avLst/>
          </a:prstGeom>
          <a:noFill/>
          <a:ln w="9525">
            <a:noFill/>
            <a:miter lim="800000"/>
            <a:headEnd/>
            <a:tailEnd/>
          </a:ln>
        </p:spPr>
        <p:txBody>
          <a:bodyPr wrap="none">
            <a:spAutoFit/>
          </a:bodyPr>
          <a:lstStyle/>
          <a:p>
            <a:r>
              <a:rPr lang="en-US"/>
              <a:t>F</a:t>
            </a:r>
            <a:r>
              <a:rPr lang="en-US" sz="1600" baseline="-25000"/>
              <a:t>on 3 due to 2</a:t>
            </a:r>
            <a:endParaRPr lang="en-US" sz="1600"/>
          </a:p>
        </p:txBody>
      </p:sp>
      <p:sp>
        <p:nvSpPr>
          <p:cNvPr id="19477" name="Line 21"/>
          <p:cNvSpPr>
            <a:spLocks noChangeShapeType="1"/>
          </p:cNvSpPr>
          <p:nvPr/>
        </p:nvSpPr>
        <p:spPr bwMode="auto">
          <a:xfrm flipV="1">
            <a:off x="6629400" y="4191000"/>
            <a:ext cx="1219200" cy="838200"/>
          </a:xfrm>
          <a:prstGeom prst="line">
            <a:avLst/>
          </a:prstGeom>
          <a:noFill/>
          <a:ln w="25400">
            <a:solidFill>
              <a:srgbClr val="FF0000"/>
            </a:solidFill>
            <a:round/>
            <a:headEnd/>
            <a:tailEnd type="triangle" w="med" len="med"/>
          </a:ln>
        </p:spPr>
        <p:txBody>
          <a:bodyPr/>
          <a:lstStyle/>
          <a:p>
            <a:endParaRPr lang="en-US"/>
          </a:p>
        </p:txBody>
      </p:sp>
      <p:sp>
        <p:nvSpPr>
          <p:cNvPr id="19478" name="Text Box 22"/>
          <p:cNvSpPr txBox="1">
            <a:spLocks noChangeArrowheads="1"/>
          </p:cNvSpPr>
          <p:nvPr/>
        </p:nvSpPr>
        <p:spPr bwMode="auto">
          <a:xfrm>
            <a:off x="6477000" y="4038600"/>
            <a:ext cx="1136650" cy="366713"/>
          </a:xfrm>
          <a:prstGeom prst="rect">
            <a:avLst/>
          </a:prstGeom>
          <a:noFill/>
          <a:ln w="9525">
            <a:noFill/>
            <a:miter lim="800000"/>
            <a:headEnd/>
            <a:tailEnd/>
          </a:ln>
        </p:spPr>
        <p:txBody>
          <a:bodyPr wrap="none">
            <a:spAutoFit/>
          </a:bodyPr>
          <a:lstStyle/>
          <a:p>
            <a:r>
              <a:rPr lang="en-US"/>
              <a:t>F</a:t>
            </a:r>
            <a:r>
              <a:rPr lang="en-US" sz="1600" baseline="-25000"/>
              <a:t>on 3 due to 1</a:t>
            </a:r>
            <a:endParaRPr lang="en-US" sz="1600"/>
          </a:p>
        </p:txBody>
      </p:sp>
      <p:sp>
        <p:nvSpPr>
          <p:cNvPr id="19479" name="Line 23"/>
          <p:cNvSpPr>
            <a:spLocks noChangeShapeType="1"/>
          </p:cNvSpPr>
          <p:nvPr/>
        </p:nvSpPr>
        <p:spPr bwMode="auto">
          <a:xfrm>
            <a:off x="6705600" y="5105400"/>
            <a:ext cx="914400" cy="0"/>
          </a:xfrm>
          <a:prstGeom prst="line">
            <a:avLst/>
          </a:prstGeom>
          <a:noFill/>
          <a:ln w="19050">
            <a:solidFill>
              <a:srgbClr val="0000FF"/>
            </a:solidFill>
            <a:prstDash val="sysDot"/>
            <a:round/>
            <a:headEnd/>
            <a:tailEnd/>
          </a:ln>
        </p:spPr>
        <p:txBody>
          <a:bodyPr/>
          <a:lstStyle/>
          <a:p>
            <a:endParaRPr lang="en-US"/>
          </a:p>
        </p:txBody>
      </p:sp>
      <p:sp>
        <p:nvSpPr>
          <p:cNvPr id="30743" name="Text Box 24"/>
          <p:cNvSpPr txBox="1">
            <a:spLocks noChangeArrowheads="1"/>
          </p:cNvSpPr>
          <p:nvPr/>
        </p:nvSpPr>
        <p:spPr bwMode="auto">
          <a:xfrm>
            <a:off x="3124200" y="4343400"/>
            <a:ext cx="303213" cy="366713"/>
          </a:xfrm>
          <a:prstGeom prst="rect">
            <a:avLst/>
          </a:prstGeom>
          <a:noFill/>
          <a:ln w="9525">
            <a:noFill/>
            <a:miter lim="800000"/>
            <a:headEnd/>
            <a:tailEnd/>
          </a:ln>
        </p:spPr>
        <p:txBody>
          <a:bodyPr wrap="none">
            <a:spAutoFit/>
          </a:bodyPr>
          <a:lstStyle/>
          <a:p>
            <a:r>
              <a:rPr lang="en-US">
                <a:latin typeface="Symbol" pitchFamily="18" charset="2"/>
              </a:rPr>
              <a:t>q</a:t>
            </a:r>
          </a:p>
        </p:txBody>
      </p:sp>
      <p:sp>
        <p:nvSpPr>
          <p:cNvPr id="19481" name="Text Box 25"/>
          <p:cNvSpPr txBox="1">
            <a:spLocks noChangeArrowheads="1"/>
          </p:cNvSpPr>
          <p:nvPr/>
        </p:nvSpPr>
        <p:spPr bwMode="auto">
          <a:xfrm>
            <a:off x="6858000" y="4724400"/>
            <a:ext cx="817563" cy="366713"/>
          </a:xfrm>
          <a:prstGeom prst="rect">
            <a:avLst/>
          </a:prstGeom>
          <a:noFill/>
          <a:ln w="9525">
            <a:noFill/>
            <a:miter lim="800000"/>
            <a:headEnd/>
            <a:tailEnd/>
          </a:ln>
        </p:spPr>
        <p:txBody>
          <a:bodyPr wrap="none">
            <a:spAutoFit/>
          </a:bodyPr>
          <a:lstStyle/>
          <a:p>
            <a:r>
              <a:rPr lang="en-US">
                <a:latin typeface="Symbol" pitchFamily="18" charset="2"/>
              </a:rPr>
              <a:t>q</a:t>
            </a:r>
            <a:r>
              <a:rPr lang="en-US"/>
              <a:t> = 37</a:t>
            </a:r>
          </a:p>
        </p:txBody>
      </p:sp>
      <p:sp>
        <p:nvSpPr>
          <p:cNvPr id="30745" name="Text Box 26"/>
          <p:cNvSpPr txBox="1">
            <a:spLocks noChangeArrowheads="1"/>
          </p:cNvSpPr>
          <p:nvPr/>
        </p:nvSpPr>
        <p:spPr bwMode="auto">
          <a:xfrm>
            <a:off x="3260725" y="5519738"/>
            <a:ext cx="1422400" cy="366712"/>
          </a:xfrm>
          <a:prstGeom prst="rect">
            <a:avLst/>
          </a:prstGeom>
          <a:noFill/>
          <a:ln w="9525">
            <a:noFill/>
            <a:miter lim="800000"/>
            <a:headEnd/>
            <a:tailEnd/>
          </a:ln>
        </p:spPr>
        <p:txBody>
          <a:bodyPr wrap="none">
            <a:spAutoFit/>
          </a:bodyPr>
          <a:lstStyle/>
          <a:p>
            <a:r>
              <a:rPr lang="en-US">
                <a:latin typeface="Symbol" pitchFamily="18" charset="2"/>
              </a:rPr>
              <a:t>q</a:t>
            </a:r>
            <a:r>
              <a:rPr lang="en-US"/>
              <a:t>= tan</a:t>
            </a:r>
            <a:r>
              <a:rPr lang="en-US" baseline="30000"/>
              <a:t>-1</a:t>
            </a:r>
            <a:r>
              <a:rPr lang="en-US"/>
              <a:t>(3/4)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75"/>
                                        </p:tgtEl>
                                        <p:attrNameLst>
                                          <p:attrName>style.visibility</p:attrName>
                                        </p:attrNameLst>
                                      </p:cBhvr>
                                      <p:to>
                                        <p:strVal val="visible"/>
                                      </p:to>
                                    </p:set>
                                    <p:anim calcmode="lin" valueType="num">
                                      <p:cBhvr additive="base">
                                        <p:cTn id="7" dur="500" fill="hold"/>
                                        <p:tgtEl>
                                          <p:spTgt spid="19475"/>
                                        </p:tgtEl>
                                        <p:attrNameLst>
                                          <p:attrName>ppt_x</p:attrName>
                                        </p:attrNameLst>
                                      </p:cBhvr>
                                      <p:tavLst>
                                        <p:tav tm="0">
                                          <p:val>
                                            <p:strVal val="#ppt_x"/>
                                          </p:val>
                                        </p:tav>
                                        <p:tav tm="100000">
                                          <p:val>
                                            <p:strVal val="#ppt_x"/>
                                          </p:val>
                                        </p:tav>
                                      </p:tavLst>
                                    </p:anim>
                                    <p:anim calcmode="lin" valueType="num">
                                      <p:cBhvr additive="base">
                                        <p:cTn id="8" dur="500" fill="hold"/>
                                        <p:tgtEl>
                                          <p:spTgt spid="194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476"/>
                                        </p:tgtEl>
                                        <p:attrNameLst>
                                          <p:attrName>style.visibility</p:attrName>
                                        </p:attrNameLst>
                                      </p:cBhvr>
                                      <p:to>
                                        <p:strVal val="visible"/>
                                      </p:to>
                                    </p:set>
                                    <p:anim calcmode="lin" valueType="num">
                                      <p:cBhvr additive="base">
                                        <p:cTn id="11" dur="500" fill="hold"/>
                                        <p:tgtEl>
                                          <p:spTgt spid="19476"/>
                                        </p:tgtEl>
                                        <p:attrNameLst>
                                          <p:attrName>ppt_x</p:attrName>
                                        </p:attrNameLst>
                                      </p:cBhvr>
                                      <p:tavLst>
                                        <p:tav tm="0">
                                          <p:val>
                                            <p:strVal val="#ppt_x"/>
                                          </p:val>
                                        </p:tav>
                                        <p:tav tm="100000">
                                          <p:val>
                                            <p:strVal val="#ppt_x"/>
                                          </p:val>
                                        </p:tav>
                                      </p:tavLst>
                                    </p:anim>
                                    <p:anim calcmode="lin" valueType="num">
                                      <p:cBhvr additive="base">
                                        <p:cTn id="12" dur="500" fill="hold"/>
                                        <p:tgtEl>
                                          <p:spTgt spid="194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477"/>
                                        </p:tgtEl>
                                        <p:attrNameLst>
                                          <p:attrName>style.visibility</p:attrName>
                                        </p:attrNameLst>
                                      </p:cBhvr>
                                      <p:to>
                                        <p:strVal val="visible"/>
                                      </p:to>
                                    </p:set>
                                    <p:anim calcmode="lin" valueType="num">
                                      <p:cBhvr additive="base">
                                        <p:cTn id="17" dur="500" fill="hold"/>
                                        <p:tgtEl>
                                          <p:spTgt spid="19477"/>
                                        </p:tgtEl>
                                        <p:attrNameLst>
                                          <p:attrName>ppt_x</p:attrName>
                                        </p:attrNameLst>
                                      </p:cBhvr>
                                      <p:tavLst>
                                        <p:tav tm="0">
                                          <p:val>
                                            <p:strVal val="#ppt_x"/>
                                          </p:val>
                                        </p:tav>
                                        <p:tav tm="100000">
                                          <p:val>
                                            <p:strVal val="#ppt_x"/>
                                          </p:val>
                                        </p:tav>
                                      </p:tavLst>
                                    </p:anim>
                                    <p:anim calcmode="lin" valueType="num">
                                      <p:cBhvr additive="base">
                                        <p:cTn id="18" dur="500" fill="hold"/>
                                        <p:tgtEl>
                                          <p:spTgt spid="1947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478"/>
                                        </p:tgtEl>
                                        <p:attrNameLst>
                                          <p:attrName>style.visibility</p:attrName>
                                        </p:attrNameLst>
                                      </p:cBhvr>
                                      <p:to>
                                        <p:strVal val="visible"/>
                                      </p:to>
                                    </p:set>
                                    <p:anim calcmode="lin" valueType="num">
                                      <p:cBhvr additive="base">
                                        <p:cTn id="21" dur="500" fill="hold"/>
                                        <p:tgtEl>
                                          <p:spTgt spid="19478"/>
                                        </p:tgtEl>
                                        <p:attrNameLst>
                                          <p:attrName>ppt_x</p:attrName>
                                        </p:attrNameLst>
                                      </p:cBhvr>
                                      <p:tavLst>
                                        <p:tav tm="0">
                                          <p:val>
                                            <p:strVal val="#ppt_x"/>
                                          </p:val>
                                        </p:tav>
                                        <p:tav tm="100000">
                                          <p:val>
                                            <p:strVal val="#ppt_x"/>
                                          </p:val>
                                        </p:tav>
                                      </p:tavLst>
                                    </p:anim>
                                    <p:anim calcmode="lin" valueType="num">
                                      <p:cBhvr additive="base">
                                        <p:cTn id="22" dur="500" fill="hold"/>
                                        <p:tgtEl>
                                          <p:spTgt spid="1947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479"/>
                                        </p:tgtEl>
                                        <p:attrNameLst>
                                          <p:attrName>style.visibility</p:attrName>
                                        </p:attrNameLst>
                                      </p:cBhvr>
                                      <p:to>
                                        <p:strVal val="visible"/>
                                      </p:to>
                                    </p:set>
                                    <p:anim calcmode="lin" valueType="num">
                                      <p:cBhvr additive="base">
                                        <p:cTn id="25" dur="500" fill="hold"/>
                                        <p:tgtEl>
                                          <p:spTgt spid="19479"/>
                                        </p:tgtEl>
                                        <p:attrNameLst>
                                          <p:attrName>ppt_x</p:attrName>
                                        </p:attrNameLst>
                                      </p:cBhvr>
                                      <p:tavLst>
                                        <p:tav tm="0">
                                          <p:val>
                                            <p:strVal val="#ppt_x"/>
                                          </p:val>
                                        </p:tav>
                                        <p:tav tm="100000">
                                          <p:val>
                                            <p:strVal val="#ppt_x"/>
                                          </p:val>
                                        </p:tav>
                                      </p:tavLst>
                                    </p:anim>
                                    <p:anim calcmode="lin" valueType="num">
                                      <p:cBhvr additive="base">
                                        <p:cTn id="26" dur="500" fill="hold"/>
                                        <p:tgtEl>
                                          <p:spTgt spid="1947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481"/>
                                        </p:tgtEl>
                                        <p:attrNameLst>
                                          <p:attrName>style.visibility</p:attrName>
                                        </p:attrNameLst>
                                      </p:cBhvr>
                                      <p:to>
                                        <p:strVal val="visible"/>
                                      </p:to>
                                    </p:set>
                                    <p:anim calcmode="lin" valueType="num">
                                      <p:cBhvr additive="base">
                                        <p:cTn id="29" dur="500" fill="hold"/>
                                        <p:tgtEl>
                                          <p:spTgt spid="19481"/>
                                        </p:tgtEl>
                                        <p:attrNameLst>
                                          <p:attrName>ppt_x</p:attrName>
                                        </p:attrNameLst>
                                      </p:cBhvr>
                                      <p:tavLst>
                                        <p:tav tm="0">
                                          <p:val>
                                            <p:strVal val="#ppt_x"/>
                                          </p:val>
                                        </p:tav>
                                        <p:tav tm="100000">
                                          <p:val>
                                            <p:strVal val="#ppt_x"/>
                                          </p:val>
                                        </p:tav>
                                      </p:tavLst>
                                    </p:anim>
                                    <p:anim calcmode="lin" valueType="num">
                                      <p:cBhvr additive="base">
                                        <p:cTn id="30" dur="500" fill="hold"/>
                                        <p:tgtEl>
                                          <p:spTgt spid="194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animBg="1"/>
      <p:bldP spid="19476" grpId="0"/>
      <p:bldP spid="19477" grpId="0" animBg="1"/>
      <p:bldP spid="19478" grpId="0"/>
      <p:bldP spid="19479" grpId="0" animBg="1"/>
      <p:bldP spid="194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sz="quarter"/>
          </p:nvPr>
        </p:nvSpPr>
        <p:spPr/>
        <p:txBody>
          <a:bodyPr/>
          <a:lstStyle/>
          <a:p>
            <a:pPr eaLnBrk="1" hangingPunct="1"/>
            <a:r>
              <a:rPr lang="en-US" smtClean="0"/>
              <a:t>Example Cont’</a:t>
            </a:r>
          </a:p>
        </p:txBody>
      </p:sp>
      <p:graphicFrame>
        <p:nvGraphicFramePr>
          <p:cNvPr id="3074" name="Rectangle 24"/>
          <p:cNvGraphicFramePr>
            <a:graphicFrameLocks/>
          </p:cNvGraphicFramePr>
          <p:nvPr>
            <p:ph sz="quarter" idx="1"/>
          </p:nvPr>
        </p:nvGraphicFramePr>
        <p:xfrm>
          <a:off x="2476500" y="2695575"/>
          <a:ext cx="0" cy="0"/>
        </p:xfrm>
        <a:graphic>
          <a:graphicData uri="http://schemas.openxmlformats.org/presentationml/2006/ole">
            <p:oleObj spid="_x0000_s3074" name="Equation" r:id="rId3" imgW="0" imgH="0" progId="Equation.3">
              <p:embed/>
            </p:oleObj>
          </a:graphicData>
        </a:graphic>
      </p:graphicFrame>
      <p:graphicFrame>
        <p:nvGraphicFramePr>
          <p:cNvPr id="3075" name="Object 26"/>
          <p:cNvGraphicFramePr>
            <a:graphicFrameLocks noChangeAspect="1"/>
          </p:cNvGraphicFramePr>
          <p:nvPr>
            <p:ph sz="quarter" idx="2"/>
          </p:nvPr>
        </p:nvGraphicFramePr>
        <p:xfrm>
          <a:off x="457200" y="3352800"/>
          <a:ext cx="3733800" cy="1090613"/>
        </p:xfrm>
        <a:graphic>
          <a:graphicData uri="http://schemas.openxmlformats.org/presentationml/2006/ole">
            <p:oleObj spid="_x0000_s3075" name="Equation" r:id="rId4" imgW="2260440" imgH="660240" progId="Equation.3">
              <p:embed/>
            </p:oleObj>
          </a:graphicData>
        </a:graphic>
      </p:graphicFrame>
      <p:graphicFrame>
        <p:nvGraphicFramePr>
          <p:cNvPr id="20509" name="Object 29"/>
          <p:cNvGraphicFramePr>
            <a:graphicFrameLocks noChangeAspect="1"/>
          </p:cNvGraphicFramePr>
          <p:nvPr>
            <p:ph sz="quarter" idx="3"/>
          </p:nvPr>
        </p:nvGraphicFramePr>
        <p:xfrm>
          <a:off x="457200" y="4572000"/>
          <a:ext cx="3460750" cy="1077913"/>
        </p:xfrm>
        <a:graphic>
          <a:graphicData uri="http://schemas.openxmlformats.org/presentationml/2006/ole">
            <p:oleObj spid="_x0000_s3076" name="Equation" r:id="rId5" imgW="2120760" imgH="660240" progId="Equation.3">
              <p:embed/>
            </p:oleObj>
          </a:graphicData>
        </a:graphic>
      </p:graphicFrame>
      <p:graphicFrame>
        <p:nvGraphicFramePr>
          <p:cNvPr id="20517" name="Object 37"/>
          <p:cNvGraphicFramePr>
            <a:graphicFrameLocks noChangeAspect="1"/>
          </p:cNvGraphicFramePr>
          <p:nvPr>
            <p:ph sz="quarter" idx="4"/>
          </p:nvPr>
        </p:nvGraphicFramePr>
        <p:xfrm>
          <a:off x="4572000" y="3124200"/>
          <a:ext cx="2894013" cy="2592388"/>
        </p:xfrm>
        <a:graphic>
          <a:graphicData uri="http://schemas.openxmlformats.org/presentationml/2006/ole">
            <p:oleObj spid="_x0000_s3077" name="Equation" r:id="rId6" imgW="2070000" imgH="1854000" progId="Equation.3">
              <p:embed/>
            </p:oleObj>
          </a:graphicData>
        </a:graphic>
      </p:graphicFrame>
      <p:sp>
        <p:nvSpPr>
          <p:cNvPr id="3079" name="Line 4"/>
          <p:cNvSpPr>
            <a:spLocks noChangeShapeType="1"/>
          </p:cNvSpPr>
          <p:nvPr/>
        </p:nvSpPr>
        <p:spPr bwMode="auto">
          <a:xfrm>
            <a:off x="2590800" y="1066800"/>
            <a:ext cx="0" cy="2362200"/>
          </a:xfrm>
          <a:prstGeom prst="line">
            <a:avLst/>
          </a:prstGeom>
          <a:noFill/>
          <a:ln w="25400">
            <a:solidFill>
              <a:srgbClr val="FF0000"/>
            </a:solidFill>
            <a:prstDash val="sysDot"/>
            <a:round/>
            <a:headEnd/>
            <a:tailEnd/>
          </a:ln>
        </p:spPr>
        <p:txBody>
          <a:bodyPr/>
          <a:lstStyle/>
          <a:p>
            <a:endParaRPr lang="en-US"/>
          </a:p>
        </p:txBody>
      </p:sp>
      <p:sp>
        <p:nvSpPr>
          <p:cNvPr id="3080" name="Line 5"/>
          <p:cNvSpPr>
            <a:spLocks noChangeShapeType="1"/>
          </p:cNvSpPr>
          <p:nvPr/>
        </p:nvSpPr>
        <p:spPr bwMode="auto">
          <a:xfrm>
            <a:off x="990600" y="2133600"/>
            <a:ext cx="3276600" cy="0"/>
          </a:xfrm>
          <a:prstGeom prst="line">
            <a:avLst/>
          </a:prstGeom>
          <a:noFill/>
          <a:ln w="25400">
            <a:solidFill>
              <a:srgbClr val="FF0000"/>
            </a:solidFill>
            <a:prstDash val="sysDot"/>
            <a:round/>
            <a:headEnd/>
            <a:tailEnd/>
          </a:ln>
        </p:spPr>
        <p:txBody>
          <a:bodyPr/>
          <a:lstStyle/>
          <a:p>
            <a:endParaRPr lang="en-US"/>
          </a:p>
        </p:txBody>
      </p:sp>
      <p:sp>
        <p:nvSpPr>
          <p:cNvPr id="3081" name="Text Box 6"/>
          <p:cNvSpPr txBox="1">
            <a:spLocks noChangeArrowheads="1"/>
          </p:cNvSpPr>
          <p:nvPr/>
        </p:nvSpPr>
        <p:spPr bwMode="auto">
          <a:xfrm>
            <a:off x="2362200" y="1981200"/>
            <a:ext cx="438150" cy="366713"/>
          </a:xfrm>
          <a:prstGeom prst="rect">
            <a:avLst/>
          </a:prstGeom>
          <a:noFill/>
          <a:ln w="9525">
            <a:noFill/>
            <a:miter lim="800000"/>
            <a:headEnd/>
            <a:tailEnd/>
          </a:ln>
        </p:spPr>
        <p:txBody>
          <a:bodyPr wrap="none">
            <a:spAutoFit/>
          </a:bodyPr>
          <a:lstStyle/>
          <a:p>
            <a:r>
              <a:rPr lang="en-US"/>
              <a:t>q1</a:t>
            </a:r>
          </a:p>
        </p:txBody>
      </p:sp>
      <p:sp>
        <p:nvSpPr>
          <p:cNvPr id="3082" name="Text Box 7"/>
          <p:cNvSpPr txBox="1">
            <a:spLocks noChangeArrowheads="1"/>
          </p:cNvSpPr>
          <p:nvPr/>
        </p:nvSpPr>
        <p:spPr bwMode="auto">
          <a:xfrm>
            <a:off x="2362200" y="1066800"/>
            <a:ext cx="438150" cy="366713"/>
          </a:xfrm>
          <a:prstGeom prst="rect">
            <a:avLst/>
          </a:prstGeom>
          <a:noFill/>
          <a:ln w="9525">
            <a:noFill/>
            <a:miter lim="800000"/>
            <a:headEnd/>
            <a:tailEnd/>
          </a:ln>
        </p:spPr>
        <p:txBody>
          <a:bodyPr wrap="none">
            <a:spAutoFit/>
          </a:bodyPr>
          <a:lstStyle/>
          <a:p>
            <a:r>
              <a:rPr lang="en-US"/>
              <a:t>q2</a:t>
            </a:r>
          </a:p>
        </p:txBody>
      </p:sp>
      <p:sp>
        <p:nvSpPr>
          <p:cNvPr id="3083" name="Text Box 8"/>
          <p:cNvSpPr txBox="1">
            <a:spLocks noChangeArrowheads="1"/>
          </p:cNvSpPr>
          <p:nvPr/>
        </p:nvSpPr>
        <p:spPr bwMode="auto">
          <a:xfrm>
            <a:off x="3810000" y="1066800"/>
            <a:ext cx="438150" cy="366713"/>
          </a:xfrm>
          <a:prstGeom prst="rect">
            <a:avLst/>
          </a:prstGeom>
          <a:noFill/>
          <a:ln w="9525">
            <a:noFill/>
            <a:miter lim="800000"/>
            <a:headEnd/>
            <a:tailEnd/>
          </a:ln>
        </p:spPr>
        <p:txBody>
          <a:bodyPr wrap="none">
            <a:spAutoFit/>
          </a:bodyPr>
          <a:lstStyle/>
          <a:p>
            <a:r>
              <a:rPr lang="en-US"/>
              <a:t>q3</a:t>
            </a:r>
          </a:p>
        </p:txBody>
      </p:sp>
      <p:sp>
        <p:nvSpPr>
          <p:cNvPr id="3084" name="Line 9"/>
          <p:cNvSpPr>
            <a:spLocks noChangeShapeType="1"/>
          </p:cNvSpPr>
          <p:nvPr/>
        </p:nvSpPr>
        <p:spPr bwMode="auto">
          <a:xfrm>
            <a:off x="2438400" y="1371600"/>
            <a:ext cx="0" cy="685800"/>
          </a:xfrm>
          <a:prstGeom prst="line">
            <a:avLst/>
          </a:prstGeom>
          <a:noFill/>
          <a:ln w="9525">
            <a:solidFill>
              <a:schemeClr val="tx1"/>
            </a:solidFill>
            <a:round/>
            <a:headEnd type="triangle" w="med" len="med"/>
            <a:tailEnd type="triangle" w="med" len="med"/>
          </a:ln>
        </p:spPr>
        <p:txBody>
          <a:bodyPr/>
          <a:lstStyle/>
          <a:p>
            <a:endParaRPr lang="en-US"/>
          </a:p>
        </p:txBody>
      </p:sp>
      <p:sp>
        <p:nvSpPr>
          <p:cNvPr id="3085" name="Line 10"/>
          <p:cNvSpPr>
            <a:spLocks noChangeShapeType="1"/>
          </p:cNvSpPr>
          <p:nvPr/>
        </p:nvSpPr>
        <p:spPr bwMode="auto">
          <a:xfrm>
            <a:off x="2743200" y="1219200"/>
            <a:ext cx="1143000" cy="0"/>
          </a:xfrm>
          <a:prstGeom prst="line">
            <a:avLst/>
          </a:prstGeom>
          <a:noFill/>
          <a:ln w="9525">
            <a:solidFill>
              <a:schemeClr val="tx1"/>
            </a:solidFill>
            <a:round/>
            <a:headEnd type="triangle" w="med" len="med"/>
            <a:tailEnd type="triangle" w="med" len="med"/>
          </a:ln>
        </p:spPr>
        <p:txBody>
          <a:bodyPr/>
          <a:lstStyle/>
          <a:p>
            <a:endParaRPr lang="en-US"/>
          </a:p>
        </p:txBody>
      </p:sp>
      <p:sp>
        <p:nvSpPr>
          <p:cNvPr id="3086" name="Line 11"/>
          <p:cNvSpPr>
            <a:spLocks noChangeShapeType="1"/>
          </p:cNvSpPr>
          <p:nvPr/>
        </p:nvSpPr>
        <p:spPr bwMode="auto">
          <a:xfrm flipV="1">
            <a:off x="2667000" y="1371600"/>
            <a:ext cx="1219200" cy="685800"/>
          </a:xfrm>
          <a:prstGeom prst="line">
            <a:avLst/>
          </a:prstGeom>
          <a:noFill/>
          <a:ln w="9525">
            <a:solidFill>
              <a:schemeClr val="tx1"/>
            </a:solidFill>
            <a:round/>
            <a:headEnd type="triangle" w="med" len="med"/>
            <a:tailEnd type="triangle" w="med" len="med"/>
          </a:ln>
        </p:spPr>
        <p:txBody>
          <a:bodyPr/>
          <a:lstStyle/>
          <a:p>
            <a:endParaRPr lang="en-US"/>
          </a:p>
        </p:txBody>
      </p:sp>
      <p:sp>
        <p:nvSpPr>
          <p:cNvPr id="3087" name="Text Box 12"/>
          <p:cNvSpPr txBox="1">
            <a:spLocks noChangeArrowheads="1"/>
          </p:cNvSpPr>
          <p:nvPr/>
        </p:nvSpPr>
        <p:spPr bwMode="auto">
          <a:xfrm>
            <a:off x="1981200" y="1447800"/>
            <a:ext cx="501650" cy="366713"/>
          </a:xfrm>
          <a:prstGeom prst="rect">
            <a:avLst/>
          </a:prstGeom>
          <a:noFill/>
          <a:ln w="9525">
            <a:noFill/>
            <a:miter lim="800000"/>
            <a:headEnd/>
            <a:tailEnd/>
          </a:ln>
        </p:spPr>
        <p:txBody>
          <a:bodyPr wrap="none">
            <a:spAutoFit/>
          </a:bodyPr>
          <a:lstStyle/>
          <a:p>
            <a:r>
              <a:rPr lang="en-US"/>
              <a:t>3m</a:t>
            </a:r>
          </a:p>
        </p:txBody>
      </p:sp>
      <p:sp>
        <p:nvSpPr>
          <p:cNvPr id="3088" name="Text Box 13"/>
          <p:cNvSpPr txBox="1">
            <a:spLocks noChangeArrowheads="1"/>
          </p:cNvSpPr>
          <p:nvPr/>
        </p:nvSpPr>
        <p:spPr bwMode="auto">
          <a:xfrm>
            <a:off x="2971800" y="914400"/>
            <a:ext cx="501650" cy="366713"/>
          </a:xfrm>
          <a:prstGeom prst="rect">
            <a:avLst/>
          </a:prstGeom>
          <a:noFill/>
          <a:ln w="9525">
            <a:noFill/>
            <a:miter lim="800000"/>
            <a:headEnd/>
            <a:tailEnd/>
          </a:ln>
        </p:spPr>
        <p:txBody>
          <a:bodyPr wrap="none">
            <a:spAutoFit/>
          </a:bodyPr>
          <a:lstStyle/>
          <a:p>
            <a:r>
              <a:rPr lang="en-US"/>
              <a:t>4m</a:t>
            </a:r>
          </a:p>
        </p:txBody>
      </p:sp>
      <p:sp>
        <p:nvSpPr>
          <p:cNvPr id="3089" name="Text Box 14"/>
          <p:cNvSpPr txBox="1">
            <a:spLocks noChangeArrowheads="1"/>
          </p:cNvSpPr>
          <p:nvPr/>
        </p:nvSpPr>
        <p:spPr bwMode="auto">
          <a:xfrm>
            <a:off x="3276600" y="1600200"/>
            <a:ext cx="501650" cy="366713"/>
          </a:xfrm>
          <a:prstGeom prst="rect">
            <a:avLst/>
          </a:prstGeom>
          <a:noFill/>
          <a:ln w="9525">
            <a:noFill/>
            <a:miter lim="800000"/>
            <a:headEnd/>
            <a:tailEnd/>
          </a:ln>
        </p:spPr>
        <p:txBody>
          <a:bodyPr wrap="none">
            <a:spAutoFit/>
          </a:bodyPr>
          <a:lstStyle/>
          <a:p>
            <a:r>
              <a:rPr lang="en-US"/>
              <a:t>5m</a:t>
            </a:r>
          </a:p>
        </p:txBody>
      </p:sp>
      <p:sp>
        <p:nvSpPr>
          <p:cNvPr id="3090" name="Text Box 15"/>
          <p:cNvSpPr txBox="1">
            <a:spLocks noChangeArrowheads="1"/>
          </p:cNvSpPr>
          <p:nvPr/>
        </p:nvSpPr>
        <p:spPr bwMode="auto">
          <a:xfrm>
            <a:off x="5943600" y="2362200"/>
            <a:ext cx="438150" cy="366713"/>
          </a:xfrm>
          <a:prstGeom prst="rect">
            <a:avLst/>
          </a:prstGeom>
          <a:noFill/>
          <a:ln w="9525">
            <a:noFill/>
            <a:miter lim="800000"/>
            <a:headEnd/>
            <a:tailEnd/>
          </a:ln>
        </p:spPr>
        <p:txBody>
          <a:bodyPr wrap="none">
            <a:spAutoFit/>
          </a:bodyPr>
          <a:lstStyle/>
          <a:p>
            <a:r>
              <a:rPr lang="en-US"/>
              <a:t>q3</a:t>
            </a:r>
          </a:p>
        </p:txBody>
      </p:sp>
      <p:sp>
        <p:nvSpPr>
          <p:cNvPr id="3091" name="Line 16"/>
          <p:cNvSpPr>
            <a:spLocks noChangeShapeType="1"/>
          </p:cNvSpPr>
          <p:nvPr/>
        </p:nvSpPr>
        <p:spPr bwMode="auto">
          <a:xfrm flipH="1">
            <a:off x="4648200" y="2590800"/>
            <a:ext cx="1371600" cy="0"/>
          </a:xfrm>
          <a:prstGeom prst="line">
            <a:avLst/>
          </a:prstGeom>
          <a:noFill/>
          <a:ln w="25400">
            <a:solidFill>
              <a:srgbClr val="FF0000"/>
            </a:solidFill>
            <a:round/>
            <a:headEnd/>
            <a:tailEnd type="triangle" w="med" len="med"/>
          </a:ln>
        </p:spPr>
        <p:txBody>
          <a:bodyPr/>
          <a:lstStyle/>
          <a:p>
            <a:endParaRPr lang="en-US"/>
          </a:p>
        </p:txBody>
      </p:sp>
      <p:sp>
        <p:nvSpPr>
          <p:cNvPr id="3092" name="Text Box 17"/>
          <p:cNvSpPr txBox="1">
            <a:spLocks noChangeArrowheads="1"/>
          </p:cNvSpPr>
          <p:nvPr/>
        </p:nvSpPr>
        <p:spPr bwMode="auto">
          <a:xfrm>
            <a:off x="4937125" y="2093913"/>
            <a:ext cx="1136650" cy="366712"/>
          </a:xfrm>
          <a:prstGeom prst="rect">
            <a:avLst/>
          </a:prstGeom>
          <a:noFill/>
          <a:ln w="9525">
            <a:noFill/>
            <a:miter lim="800000"/>
            <a:headEnd/>
            <a:tailEnd/>
          </a:ln>
        </p:spPr>
        <p:txBody>
          <a:bodyPr wrap="none">
            <a:spAutoFit/>
          </a:bodyPr>
          <a:lstStyle/>
          <a:p>
            <a:r>
              <a:rPr lang="en-US"/>
              <a:t>F</a:t>
            </a:r>
            <a:r>
              <a:rPr lang="en-US" sz="1600" baseline="-25000"/>
              <a:t>on 3 due to 2</a:t>
            </a:r>
            <a:endParaRPr lang="en-US" sz="1600"/>
          </a:p>
        </p:txBody>
      </p:sp>
      <p:sp>
        <p:nvSpPr>
          <p:cNvPr id="3093" name="Line 18"/>
          <p:cNvSpPr>
            <a:spLocks noChangeShapeType="1"/>
          </p:cNvSpPr>
          <p:nvPr/>
        </p:nvSpPr>
        <p:spPr bwMode="auto">
          <a:xfrm flipV="1">
            <a:off x="6324600" y="1676400"/>
            <a:ext cx="1219200" cy="838200"/>
          </a:xfrm>
          <a:prstGeom prst="line">
            <a:avLst/>
          </a:prstGeom>
          <a:noFill/>
          <a:ln w="25400">
            <a:solidFill>
              <a:srgbClr val="FF0000"/>
            </a:solidFill>
            <a:round/>
            <a:headEnd/>
            <a:tailEnd type="triangle" w="med" len="med"/>
          </a:ln>
        </p:spPr>
        <p:txBody>
          <a:bodyPr/>
          <a:lstStyle/>
          <a:p>
            <a:endParaRPr lang="en-US"/>
          </a:p>
        </p:txBody>
      </p:sp>
      <p:sp>
        <p:nvSpPr>
          <p:cNvPr id="3094" name="Text Box 19"/>
          <p:cNvSpPr txBox="1">
            <a:spLocks noChangeArrowheads="1"/>
          </p:cNvSpPr>
          <p:nvPr/>
        </p:nvSpPr>
        <p:spPr bwMode="auto">
          <a:xfrm>
            <a:off x="6172200" y="1524000"/>
            <a:ext cx="1136650" cy="366713"/>
          </a:xfrm>
          <a:prstGeom prst="rect">
            <a:avLst/>
          </a:prstGeom>
          <a:noFill/>
          <a:ln w="9525">
            <a:noFill/>
            <a:miter lim="800000"/>
            <a:headEnd/>
            <a:tailEnd/>
          </a:ln>
        </p:spPr>
        <p:txBody>
          <a:bodyPr wrap="none">
            <a:spAutoFit/>
          </a:bodyPr>
          <a:lstStyle/>
          <a:p>
            <a:r>
              <a:rPr lang="en-US"/>
              <a:t>F</a:t>
            </a:r>
            <a:r>
              <a:rPr lang="en-US" sz="1600" baseline="-25000"/>
              <a:t>on 3 due to 1</a:t>
            </a:r>
            <a:endParaRPr lang="en-US" sz="1600"/>
          </a:p>
        </p:txBody>
      </p:sp>
      <p:sp>
        <p:nvSpPr>
          <p:cNvPr id="3095" name="Line 20"/>
          <p:cNvSpPr>
            <a:spLocks noChangeShapeType="1"/>
          </p:cNvSpPr>
          <p:nvPr/>
        </p:nvSpPr>
        <p:spPr bwMode="auto">
          <a:xfrm>
            <a:off x="6400800" y="2590800"/>
            <a:ext cx="914400" cy="0"/>
          </a:xfrm>
          <a:prstGeom prst="line">
            <a:avLst/>
          </a:prstGeom>
          <a:noFill/>
          <a:ln w="19050">
            <a:solidFill>
              <a:srgbClr val="0000FF"/>
            </a:solidFill>
            <a:prstDash val="sysDot"/>
            <a:round/>
            <a:headEnd/>
            <a:tailEnd/>
          </a:ln>
        </p:spPr>
        <p:txBody>
          <a:bodyPr/>
          <a:lstStyle/>
          <a:p>
            <a:endParaRPr lang="en-US"/>
          </a:p>
        </p:txBody>
      </p:sp>
      <p:sp>
        <p:nvSpPr>
          <p:cNvPr id="3096" name="Text Box 21"/>
          <p:cNvSpPr txBox="1">
            <a:spLocks noChangeArrowheads="1"/>
          </p:cNvSpPr>
          <p:nvPr/>
        </p:nvSpPr>
        <p:spPr bwMode="auto">
          <a:xfrm>
            <a:off x="2819400" y="1828800"/>
            <a:ext cx="303213" cy="366713"/>
          </a:xfrm>
          <a:prstGeom prst="rect">
            <a:avLst/>
          </a:prstGeom>
          <a:noFill/>
          <a:ln w="9525">
            <a:noFill/>
            <a:miter lim="800000"/>
            <a:headEnd/>
            <a:tailEnd/>
          </a:ln>
        </p:spPr>
        <p:txBody>
          <a:bodyPr wrap="none">
            <a:spAutoFit/>
          </a:bodyPr>
          <a:lstStyle/>
          <a:p>
            <a:r>
              <a:rPr lang="en-US">
                <a:latin typeface="Symbol" pitchFamily="18" charset="2"/>
              </a:rPr>
              <a:t>q</a:t>
            </a:r>
          </a:p>
        </p:txBody>
      </p:sp>
      <p:sp>
        <p:nvSpPr>
          <p:cNvPr id="3097" name="Text Box 22"/>
          <p:cNvSpPr txBox="1">
            <a:spLocks noChangeArrowheads="1"/>
          </p:cNvSpPr>
          <p:nvPr/>
        </p:nvSpPr>
        <p:spPr bwMode="auto">
          <a:xfrm>
            <a:off x="6553200" y="2209800"/>
            <a:ext cx="817563" cy="366713"/>
          </a:xfrm>
          <a:prstGeom prst="rect">
            <a:avLst/>
          </a:prstGeom>
          <a:noFill/>
          <a:ln w="9525">
            <a:noFill/>
            <a:miter lim="800000"/>
            <a:headEnd/>
            <a:tailEnd/>
          </a:ln>
        </p:spPr>
        <p:txBody>
          <a:bodyPr wrap="none">
            <a:spAutoFit/>
          </a:bodyPr>
          <a:lstStyle/>
          <a:p>
            <a:r>
              <a:rPr lang="en-US">
                <a:latin typeface="Symbol" pitchFamily="18" charset="2"/>
              </a:rPr>
              <a:t>q</a:t>
            </a:r>
            <a:r>
              <a:rPr lang="en-US"/>
              <a:t> = 37</a:t>
            </a:r>
          </a:p>
        </p:txBody>
      </p:sp>
      <p:sp>
        <p:nvSpPr>
          <p:cNvPr id="3098" name="Text Box 23"/>
          <p:cNvSpPr txBox="1">
            <a:spLocks noChangeArrowheads="1"/>
          </p:cNvSpPr>
          <p:nvPr/>
        </p:nvSpPr>
        <p:spPr bwMode="auto">
          <a:xfrm>
            <a:off x="2971800" y="2362200"/>
            <a:ext cx="1422400" cy="366713"/>
          </a:xfrm>
          <a:prstGeom prst="rect">
            <a:avLst/>
          </a:prstGeom>
          <a:noFill/>
          <a:ln w="9525">
            <a:noFill/>
            <a:miter lim="800000"/>
            <a:headEnd/>
            <a:tailEnd/>
          </a:ln>
        </p:spPr>
        <p:txBody>
          <a:bodyPr wrap="none">
            <a:spAutoFit/>
          </a:bodyPr>
          <a:lstStyle/>
          <a:p>
            <a:r>
              <a:rPr lang="en-US">
                <a:latin typeface="Symbol" pitchFamily="18" charset="2"/>
              </a:rPr>
              <a:t>q</a:t>
            </a:r>
            <a:r>
              <a:rPr lang="en-US"/>
              <a:t>= tan</a:t>
            </a:r>
            <a:r>
              <a:rPr lang="en-US" baseline="30000"/>
              <a:t>-1</a:t>
            </a:r>
            <a:r>
              <a:rPr lang="en-US"/>
              <a:t>(3/4)</a:t>
            </a:r>
          </a:p>
        </p:txBody>
      </p:sp>
      <p:sp>
        <p:nvSpPr>
          <p:cNvPr id="20508" name="Text Box 28"/>
          <p:cNvSpPr txBox="1">
            <a:spLocks noChangeArrowheads="1"/>
          </p:cNvSpPr>
          <p:nvPr/>
        </p:nvSpPr>
        <p:spPr bwMode="auto">
          <a:xfrm>
            <a:off x="1066800" y="4038600"/>
            <a:ext cx="1309688" cy="366713"/>
          </a:xfrm>
          <a:prstGeom prst="rect">
            <a:avLst/>
          </a:prstGeom>
          <a:noFill/>
          <a:ln w="9525">
            <a:noFill/>
            <a:miter lim="800000"/>
            <a:headEnd/>
            <a:tailEnd/>
          </a:ln>
        </p:spPr>
        <p:txBody>
          <a:bodyPr wrap="none">
            <a:spAutoFit/>
          </a:bodyPr>
          <a:lstStyle/>
          <a:p>
            <a:r>
              <a:rPr lang="en-US" b="1">
                <a:solidFill>
                  <a:srgbClr val="FF0000"/>
                </a:solidFill>
              </a:rPr>
              <a:t>5.6 x10</a:t>
            </a:r>
            <a:r>
              <a:rPr lang="en-US" b="1" baseline="30000">
                <a:solidFill>
                  <a:srgbClr val="FF0000"/>
                </a:solidFill>
              </a:rPr>
              <a:t>-9</a:t>
            </a:r>
            <a:r>
              <a:rPr lang="en-US" b="1">
                <a:solidFill>
                  <a:srgbClr val="FF0000"/>
                </a:solidFill>
              </a:rPr>
              <a:t> N</a:t>
            </a:r>
          </a:p>
        </p:txBody>
      </p:sp>
      <p:sp>
        <p:nvSpPr>
          <p:cNvPr id="20511" name="Text Box 31"/>
          <p:cNvSpPr txBox="1">
            <a:spLocks noChangeArrowheads="1"/>
          </p:cNvSpPr>
          <p:nvPr/>
        </p:nvSpPr>
        <p:spPr bwMode="auto">
          <a:xfrm>
            <a:off x="1066800" y="5257800"/>
            <a:ext cx="1246188" cy="366713"/>
          </a:xfrm>
          <a:prstGeom prst="rect">
            <a:avLst/>
          </a:prstGeom>
          <a:noFill/>
          <a:ln w="9525">
            <a:noFill/>
            <a:miter lim="800000"/>
            <a:headEnd/>
            <a:tailEnd/>
          </a:ln>
        </p:spPr>
        <p:txBody>
          <a:bodyPr wrap="none">
            <a:spAutoFit/>
          </a:bodyPr>
          <a:lstStyle/>
          <a:p>
            <a:r>
              <a:rPr lang="en-US" b="1">
                <a:solidFill>
                  <a:srgbClr val="FF0000"/>
                </a:solidFill>
              </a:rPr>
              <a:t>1.1x10</a:t>
            </a:r>
            <a:r>
              <a:rPr lang="en-US" b="1" baseline="30000">
                <a:solidFill>
                  <a:srgbClr val="FF0000"/>
                </a:solidFill>
              </a:rPr>
              <a:t>-8</a:t>
            </a:r>
            <a:r>
              <a:rPr lang="en-US" b="1">
                <a:solidFill>
                  <a:srgbClr val="FF0000"/>
                </a:solidFill>
              </a:rPr>
              <a:t> N</a:t>
            </a:r>
          </a:p>
        </p:txBody>
      </p:sp>
      <p:sp>
        <p:nvSpPr>
          <p:cNvPr id="20512" name="Line 32"/>
          <p:cNvSpPr>
            <a:spLocks noChangeShapeType="1"/>
          </p:cNvSpPr>
          <p:nvPr/>
        </p:nvSpPr>
        <p:spPr bwMode="auto">
          <a:xfrm>
            <a:off x="6324600" y="2667000"/>
            <a:ext cx="1143000" cy="0"/>
          </a:xfrm>
          <a:prstGeom prst="line">
            <a:avLst/>
          </a:prstGeom>
          <a:noFill/>
          <a:ln w="25400">
            <a:solidFill>
              <a:srgbClr val="0000FF"/>
            </a:solidFill>
            <a:round/>
            <a:headEnd/>
            <a:tailEnd type="triangle" w="med" len="med"/>
          </a:ln>
        </p:spPr>
        <p:txBody>
          <a:bodyPr/>
          <a:lstStyle/>
          <a:p>
            <a:endParaRPr lang="en-US"/>
          </a:p>
        </p:txBody>
      </p:sp>
      <p:sp>
        <p:nvSpPr>
          <p:cNvPr id="20513" name="Text Box 33"/>
          <p:cNvSpPr txBox="1">
            <a:spLocks noChangeArrowheads="1"/>
          </p:cNvSpPr>
          <p:nvPr/>
        </p:nvSpPr>
        <p:spPr bwMode="auto">
          <a:xfrm>
            <a:off x="6461125" y="2627313"/>
            <a:ext cx="1058863" cy="366712"/>
          </a:xfrm>
          <a:prstGeom prst="rect">
            <a:avLst/>
          </a:prstGeom>
          <a:noFill/>
          <a:ln w="9525">
            <a:noFill/>
            <a:miter lim="800000"/>
            <a:headEnd/>
            <a:tailEnd/>
          </a:ln>
        </p:spPr>
        <p:txBody>
          <a:bodyPr wrap="none">
            <a:spAutoFit/>
          </a:bodyPr>
          <a:lstStyle/>
          <a:p>
            <a:r>
              <a:rPr lang="en-US"/>
              <a:t>F</a:t>
            </a:r>
            <a:r>
              <a:rPr lang="en-US" sz="1600" baseline="-25000"/>
              <a:t>3,1</a:t>
            </a:r>
            <a:r>
              <a:rPr lang="en-US" sz="1600"/>
              <a:t>cos37</a:t>
            </a:r>
            <a:endParaRPr lang="en-US" sz="1600" baseline="-25000"/>
          </a:p>
        </p:txBody>
      </p:sp>
      <p:sp>
        <p:nvSpPr>
          <p:cNvPr id="20514" name="Line 34"/>
          <p:cNvSpPr>
            <a:spLocks noChangeShapeType="1"/>
          </p:cNvSpPr>
          <p:nvPr/>
        </p:nvSpPr>
        <p:spPr bwMode="auto">
          <a:xfrm flipV="1">
            <a:off x="7467600" y="1752600"/>
            <a:ext cx="0" cy="914400"/>
          </a:xfrm>
          <a:prstGeom prst="line">
            <a:avLst/>
          </a:prstGeom>
          <a:noFill/>
          <a:ln w="25400">
            <a:solidFill>
              <a:srgbClr val="0000FF"/>
            </a:solidFill>
            <a:round/>
            <a:headEnd/>
            <a:tailEnd type="triangle" w="med" len="med"/>
          </a:ln>
        </p:spPr>
        <p:txBody>
          <a:bodyPr/>
          <a:lstStyle/>
          <a:p>
            <a:endParaRPr lang="en-US"/>
          </a:p>
        </p:txBody>
      </p:sp>
      <p:sp>
        <p:nvSpPr>
          <p:cNvPr id="20516" name="Text Box 36"/>
          <p:cNvSpPr txBox="1">
            <a:spLocks noChangeArrowheads="1"/>
          </p:cNvSpPr>
          <p:nvPr/>
        </p:nvSpPr>
        <p:spPr bwMode="auto">
          <a:xfrm>
            <a:off x="7543800" y="1981200"/>
            <a:ext cx="1001713" cy="366713"/>
          </a:xfrm>
          <a:prstGeom prst="rect">
            <a:avLst/>
          </a:prstGeom>
          <a:noFill/>
          <a:ln w="9525">
            <a:noFill/>
            <a:miter lim="800000"/>
            <a:headEnd/>
            <a:tailEnd/>
          </a:ln>
        </p:spPr>
        <p:txBody>
          <a:bodyPr wrap="none">
            <a:spAutoFit/>
          </a:bodyPr>
          <a:lstStyle/>
          <a:p>
            <a:r>
              <a:rPr lang="en-US"/>
              <a:t>F</a:t>
            </a:r>
            <a:r>
              <a:rPr lang="en-US" sz="1600" baseline="-25000"/>
              <a:t>3,1</a:t>
            </a:r>
            <a:r>
              <a:rPr lang="en-US" sz="1600"/>
              <a:t>sin37</a:t>
            </a:r>
            <a:endParaRPr lang="en-US" sz="1600" baseline="-25000"/>
          </a:p>
        </p:txBody>
      </p:sp>
      <p:sp>
        <p:nvSpPr>
          <p:cNvPr id="20519" name="Text Box 39"/>
          <p:cNvSpPr txBox="1">
            <a:spLocks noChangeArrowheads="1"/>
          </p:cNvSpPr>
          <p:nvPr/>
        </p:nvSpPr>
        <p:spPr bwMode="auto">
          <a:xfrm>
            <a:off x="5181600" y="4724400"/>
            <a:ext cx="1373188" cy="366713"/>
          </a:xfrm>
          <a:prstGeom prst="rect">
            <a:avLst/>
          </a:prstGeom>
          <a:noFill/>
          <a:ln w="9525">
            <a:noFill/>
            <a:miter lim="800000"/>
            <a:headEnd/>
            <a:tailEnd/>
          </a:ln>
        </p:spPr>
        <p:txBody>
          <a:bodyPr wrap="none">
            <a:spAutoFit/>
          </a:bodyPr>
          <a:lstStyle/>
          <a:p>
            <a:r>
              <a:rPr lang="en-US" b="1">
                <a:solidFill>
                  <a:srgbClr val="FF0000"/>
                </a:solidFill>
              </a:rPr>
              <a:t>7.34x10</a:t>
            </a:r>
            <a:r>
              <a:rPr lang="en-US" b="1" baseline="30000">
                <a:solidFill>
                  <a:srgbClr val="FF0000"/>
                </a:solidFill>
              </a:rPr>
              <a:t>-9</a:t>
            </a:r>
            <a:r>
              <a:rPr lang="en-US" b="1">
                <a:solidFill>
                  <a:srgbClr val="FF0000"/>
                </a:solidFill>
              </a:rPr>
              <a:t> N</a:t>
            </a:r>
          </a:p>
        </p:txBody>
      </p:sp>
      <p:sp>
        <p:nvSpPr>
          <p:cNvPr id="20520" name="Text Box 40"/>
          <p:cNvSpPr txBox="1">
            <a:spLocks noChangeArrowheads="1"/>
          </p:cNvSpPr>
          <p:nvPr/>
        </p:nvSpPr>
        <p:spPr bwMode="auto">
          <a:xfrm>
            <a:off x="5562600" y="5715000"/>
            <a:ext cx="3022600" cy="366713"/>
          </a:xfrm>
          <a:prstGeom prst="rect">
            <a:avLst/>
          </a:prstGeom>
          <a:noFill/>
          <a:ln w="9525">
            <a:noFill/>
            <a:miter lim="800000"/>
            <a:headEnd/>
            <a:tailEnd/>
          </a:ln>
        </p:spPr>
        <p:txBody>
          <a:bodyPr wrap="none">
            <a:spAutoFit/>
          </a:bodyPr>
          <a:lstStyle/>
          <a:p>
            <a:r>
              <a:rPr lang="en-US" b="1">
                <a:solidFill>
                  <a:srgbClr val="FF0000"/>
                </a:solidFill>
              </a:rPr>
              <a:t>64.3 degrees above the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8"/>
                                        </p:tgtEl>
                                        <p:attrNameLst>
                                          <p:attrName>style.visibility</p:attrName>
                                        </p:attrNameLst>
                                      </p:cBhvr>
                                      <p:to>
                                        <p:strVal val="visible"/>
                                      </p:to>
                                    </p:set>
                                    <p:anim calcmode="lin" valueType="num">
                                      <p:cBhvr additive="base">
                                        <p:cTn id="7" dur="500" fill="hold"/>
                                        <p:tgtEl>
                                          <p:spTgt spid="20508"/>
                                        </p:tgtEl>
                                        <p:attrNameLst>
                                          <p:attrName>ppt_x</p:attrName>
                                        </p:attrNameLst>
                                      </p:cBhvr>
                                      <p:tavLst>
                                        <p:tav tm="0">
                                          <p:val>
                                            <p:strVal val="#ppt_x"/>
                                          </p:val>
                                        </p:tav>
                                        <p:tav tm="100000">
                                          <p:val>
                                            <p:strVal val="#ppt_x"/>
                                          </p:val>
                                        </p:tav>
                                      </p:tavLst>
                                    </p:anim>
                                    <p:anim calcmode="lin" valueType="num">
                                      <p:cBhvr additive="base">
                                        <p:cTn id="8" dur="500" fill="hold"/>
                                        <p:tgtEl>
                                          <p:spTgt spid="205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0509"/>
                                        </p:tgtEl>
                                        <p:attrNameLst>
                                          <p:attrName>style.visibility</p:attrName>
                                        </p:attrNameLst>
                                      </p:cBhvr>
                                      <p:to>
                                        <p:strVal val="visible"/>
                                      </p:to>
                                    </p:set>
                                    <p:animEffect transition="in" filter="box(in)">
                                      <p:cBhvr>
                                        <p:cTn id="13" dur="500"/>
                                        <p:tgtEl>
                                          <p:spTgt spid="2050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11"/>
                                        </p:tgtEl>
                                        <p:attrNameLst>
                                          <p:attrName>style.visibility</p:attrName>
                                        </p:attrNameLst>
                                      </p:cBhvr>
                                      <p:to>
                                        <p:strVal val="visible"/>
                                      </p:to>
                                    </p:set>
                                    <p:anim calcmode="lin" valueType="num">
                                      <p:cBhvr additive="base">
                                        <p:cTn id="18" dur="500" fill="hold"/>
                                        <p:tgtEl>
                                          <p:spTgt spid="20511"/>
                                        </p:tgtEl>
                                        <p:attrNameLst>
                                          <p:attrName>ppt_x</p:attrName>
                                        </p:attrNameLst>
                                      </p:cBhvr>
                                      <p:tavLst>
                                        <p:tav tm="0">
                                          <p:val>
                                            <p:strVal val="#ppt_x"/>
                                          </p:val>
                                        </p:tav>
                                        <p:tav tm="100000">
                                          <p:val>
                                            <p:strVal val="#ppt_x"/>
                                          </p:val>
                                        </p:tav>
                                      </p:tavLst>
                                    </p:anim>
                                    <p:anim calcmode="lin" valueType="num">
                                      <p:cBhvr additive="base">
                                        <p:cTn id="19" dur="500" fill="hold"/>
                                        <p:tgtEl>
                                          <p:spTgt spid="205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512"/>
                                        </p:tgtEl>
                                        <p:attrNameLst>
                                          <p:attrName>style.visibility</p:attrName>
                                        </p:attrNameLst>
                                      </p:cBhvr>
                                      <p:to>
                                        <p:strVal val="visible"/>
                                      </p:to>
                                    </p:set>
                                    <p:anim calcmode="lin" valueType="num">
                                      <p:cBhvr additive="base">
                                        <p:cTn id="24" dur="500" fill="hold"/>
                                        <p:tgtEl>
                                          <p:spTgt spid="20512"/>
                                        </p:tgtEl>
                                        <p:attrNameLst>
                                          <p:attrName>ppt_x</p:attrName>
                                        </p:attrNameLst>
                                      </p:cBhvr>
                                      <p:tavLst>
                                        <p:tav tm="0">
                                          <p:val>
                                            <p:strVal val="#ppt_x"/>
                                          </p:val>
                                        </p:tav>
                                        <p:tav tm="100000">
                                          <p:val>
                                            <p:strVal val="#ppt_x"/>
                                          </p:val>
                                        </p:tav>
                                      </p:tavLst>
                                    </p:anim>
                                    <p:anim calcmode="lin" valueType="num">
                                      <p:cBhvr additive="base">
                                        <p:cTn id="25" dur="500" fill="hold"/>
                                        <p:tgtEl>
                                          <p:spTgt spid="205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0513"/>
                                        </p:tgtEl>
                                        <p:attrNameLst>
                                          <p:attrName>style.visibility</p:attrName>
                                        </p:attrNameLst>
                                      </p:cBhvr>
                                      <p:to>
                                        <p:strVal val="visible"/>
                                      </p:to>
                                    </p:set>
                                    <p:anim calcmode="lin" valueType="num">
                                      <p:cBhvr additive="base">
                                        <p:cTn id="28" dur="500" fill="hold"/>
                                        <p:tgtEl>
                                          <p:spTgt spid="20513"/>
                                        </p:tgtEl>
                                        <p:attrNameLst>
                                          <p:attrName>ppt_x</p:attrName>
                                        </p:attrNameLst>
                                      </p:cBhvr>
                                      <p:tavLst>
                                        <p:tav tm="0">
                                          <p:val>
                                            <p:strVal val="#ppt_x"/>
                                          </p:val>
                                        </p:tav>
                                        <p:tav tm="100000">
                                          <p:val>
                                            <p:strVal val="#ppt_x"/>
                                          </p:val>
                                        </p:tav>
                                      </p:tavLst>
                                    </p:anim>
                                    <p:anim calcmode="lin" valueType="num">
                                      <p:cBhvr additive="base">
                                        <p:cTn id="29" dur="500" fill="hold"/>
                                        <p:tgtEl>
                                          <p:spTgt spid="205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514"/>
                                        </p:tgtEl>
                                        <p:attrNameLst>
                                          <p:attrName>style.visibility</p:attrName>
                                        </p:attrNameLst>
                                      </p:cBhvr>
                                      <p:to>
                                        <p:strVal val="visible"/>
                                      </p:to>
                                    </p:set>
                                    <p:anim calcmode="lin" valueType="num">
                                      <p:cBhvr additive="base">
                                        <p:cTn id="34" dur="500" fill="hold"/>
                                        <p:tgtEl>
                                          <p:spTgt spid="20514"/>
                                        </p:tgtEl>
                                        <p:attrNameLst>
                                          <p:attrName>ppt_x</p:attrName>
                                        </p:attrNameLst>
                                      </p:cBhvr>
                                      <p:tavLst>
                                        <p:tav tm="0">
                                          <p:val>
                                            <p:strVal val="#ppt_x"/>
                                          </p:val>
                                        </p:tav>
                                        <p:tav tm="100000">
                                          <p:val>
                                            <p:strVal val="#ppt_x"/>
                                          </p:val>
                                        </p:tav>
                                      </p:tavLst>
                                    </p:anim>
                                    <p:anim calcmode="lin" valueType="num">
                                      <p:cBhvr additive="base">
                                        <p:cTn id="35" dur="500" fill="hold"/>
                                        <p:tgtEl>
                                          <p:spTgt spid="2051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0516"/>
                                        </p:tgtEl>
                                        <p:attrNameLst>
                                          <p:attrName>style.visibility</p:attrName>
                                        </p:attrNameLst>
                                      </p:cBhvr>
                                      <p:to>
                                        <p:strVal val="visible"/>
                                      </p:to>
                                    </p:set>
                                    <p:anim calcmode="lin" valueType="num">
                                      <p:cBhvr additive="base">
                                        <p:cTn id="38" dur="500" fill="hold"/>
                                        <p:tgtEl>
                                          <p:spTgt spid="20516"/>
                                        </p:tgtEl>
                                        <p:attrNameLst>
                                          <p:attrName>ppt_x</p:attrName>
                                        </p:attrNameLst>
                                      </p:cBhvr>
                                      <p:tavLst>
                                        <p:tav tm="0">
                                          <p:val>
                                            <p:strVal val="#ppt_x"/>
                                          </p:val>
                                        </p:tav>
                                        <p:tav tm="100000">
                                          <p:val>
                                            <p:strVal val="#ppt_x"/>
                                          </p:val>
                                        </p:tav>
                                      </p:tavLst>
                                    </p:anim>
                                    <p:anim calcmode="lin" valueType="num">
                                      <p:cBhvr additive="base">
                                        <p:cTn id="39" dur="500" fill="hold"/>
                                        <p:tgtEl>
                                          <p:spTgt spid="205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20517"/>
                                        </p:tgtEl>
                                        <p:attrNameLst>
                                          <p:attrName>style.visibility</p:attrName>
                                        </p:attrNameLst>
                                      </p:cBhvr>
                                      <p:to>
                                        <p:strVal val="visible"/>
                                      </p:to>
                                    </p:set>
                                    <p:animEffect transition="in" filter="checkerboard(across)">
                                      <p:cBhvr>
                                        <p:cTn id="44" dur="500"/>
                                        <p:tgtEl>
                                          <p:spTgt spid="2051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19">
                                            <p:txEl>
                                              <p:pRg st="0" end="0"/>
                                            </p:txEl>
                                          </p:spTgt>
                                        </p:tgtEl>
                                        <p:attrNameLst>
                                          <p:attrName>style.visibility</p:attrName>
                                        </p:attrNameLst>
                                      </p:cBhvr>
                                      <p:to>
                                        <p:strVal val="visible"/>
                                      </p:to>
                                    </p:set>
                                    <p:anim calcmode="lin" valueType="num">
                                      <p:cBhvr additive="base">
                                        <p:cTn id="49" dur="500" fill="hold"/>
                                        <p:tgtEl>
                                          <p:spTgt spid="2051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5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520"/>
                                        </p:tgtEl>
                                        <p:attrNameLst>
                                          <p:attrName>style.visibility</p:attrName>
                                        </p:attrNameLst>
                                      </p:cBhvr>
                                      <p:to>
                                        <p:strVal val="visible"/>
                                      </p:to>
                                    </p:set>
                                    <p:anim calcmode="lin" valueType="num">
                                      <p:cBhvr additive="base">
                                        <p:cTn id="55" dur="500" fill="hold"/>
                                        <p:tgtEl>
                                          <p:spTgt spid="20520"/>
                                        </p:tgtEl>
                                        <p:attrNameLst>
                                          <p:attrName>ppt_x</p:attrName>
                                        </p:attrNameLst>
                                      </p:cBhvr>
                                      <p:tavLst>
                                        <p:tav tm="0">
                                          <p:val>
                                            <p:strVal val="#ppt_x"/>
                                          </p:val>
                                        </p:tav>
                                        <p:tav tm="100000">
                                          <p:val>
                                            <p:strVal val="#ppt_x"/>
                                          </p:val>
                                        </p:tav>
                                      </p:tavLst>
                                    </p:anim>
                                    <p:anim calcmode="lin" valueType="num">
                                      <p:cBhvr additive="base">
                                        <p:cTn id="56" dur="500" fill="hold"/>
                                        <p:tgtEl>
                                          <p:spTgt spid="205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8" grpId="0"/>
      <p:bldP spid="20511" grpId="0"/>
      <p:bldP spid="20512" grpId="0" animBg="1"/>
      <p:bldP spid="20514" grpId="0" animBg="1"/>
      <p:bldP spid="205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800" smtClean="0"/>
              <a:t>Coulomb’s Law is used to find the MAGNITUDE only!</a:t>
            </a:r>
          </a:p>
        </p:txBody>
      </p:sp>
      <p:pic>
        <p:nvPicPr>
          <p:cNvPr id="31747" name="Picture 4"/>
          <p:cNvPicPr>
            <a:picLocks noChangeAspect="1" noChangeArrowheads="1"/>
          </p:cNvPicPr>
          <p:nvPr/>
        </p:nvPicPr>
        <p:blipFill>
          <a:blip r:embed="rId2" cstate="print"/>
          <a:srcRect/>
          <a:stretch>
            <a:fillRect/>
          </a:stretch>
        </p:blipFill>
        <p:spPr bwMode="auto">
          <a:xfrm>
            <a:off x="838200" y="1143000"/>
            <a:ext cx="2892425" cy="4497388"/>
          </a:xfrm>
          <a:prstGeom prst="rect">
            <a:avLst/>
          </a:prstGeom>
          <a:noFill/>
          <a:ln w="9525">
            <a:noFill/>
            <a:miter lim="800000"/>
            <a:headEnd/>
            <a:tailEnd/>
          </a:ln>
        </p:spPr>
      </p:pic>
      <p:sp>
        <p:nvSpPr>
          <p:cNvPr id="31748" name="Rectangle 5"/>
          <p:cNvSpPr>
            <a:spLocks noChangeArrowheads="1"/>
          </p:cNvSpPr>
          <p:nvPr/>
        </p:nvSpPr>
        <p:spPr bwMode="auto">
          <a:xfrm>
            <a:off x="4038600" y="1371600"/>
            <a:ext cx="4572000" cy="4211638"/>
          </a:xfrm>
          <a:prstGeom prst="rect">
            <a:avLst/>
          </a:prstGeom>
          <a:noFill/>
          <a:ln w="9525">
            <a:noFill/>
            <a:miter lim="800000"/>
            <a:headEnd/>
            <a:tailEnd/>
          </a:ln>
        </p:spPr>
        <p:txBody>
          <a:bodyPr>
            <a:spAutoFit/>
          </a:bodyPr>
          <a:lstStyle/>
          <a:p>
            <a:r>
              <a:rPr lang="en-US"/>
              <a:t>In Figure A, we see that "i" is added</a:t>
            </a:r>
          </a:p>
          <a:p>
            <a:r>
              <a:rPr lang="en-US"/>
              <a:t>to justify a direction on the x-axis.</a:t>
            </a:r>
          </a:p>
          <a:p>
            <a:endParaRPr lang="en-US"/>
          </a:p>
          <a:p>
            <a:endParaRPr lang="en-US"/>
          </a:p>
          <a:p>
            <a:endParaRPr lang="en-US"/>
          </a:p>
          <a:p>
            <a:endParaRPr lang="en-US"/>
          </a:p>
          <a:p>
            <a:r>
              <a:rPr lang="en-US"/>
              <a:t>In figure B, we see that "j" is added</a:t>
            </a:r>
          </a:p>
          <a:p>
            <a:r>
              <a:rPr lang="en-US"/>
              <a:t>to justify a direction on the +Y-axis.</a:t>
            </a:r>
          </a:p>
          <a:p>
            <a:endParaRPr lang="en-US"/>
          </a:p>
          <a:p>
            <a:endParaRPr lang="en-US"/>
          </a:p>
          <a:p>
            <a:r>
              <a:rPr lang="en-US"/>
              <a:t>In figure C, we see a way to express</a:t>
            </a:r>
          </a:p>
          <a:p>
            <a:r>
              <a:rPr lang="en-US"/>
              <a:t>the force in terms of polar notation!</a:t>
            </a:r>
          </a:p>
          <a:p>
            <a:endParaRPr lang="en-US"/>
          </a:p>
          <a:p>
            <a:r>
              <a:rPr lang="en-US"/>
              <a:t>The angle is actually, measured</a:t>
            </a:r>
          </a:p>
          <a:p>
            <a:r>
              <a:rPr lang="en-US"/>
              <a:t>counter clockwise from the horizontal.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smtClean="0"/>
              <a:t>Example</a:t>
            </a:r>
          </a:p>
        </p:txBody>
      </p:sp>
      <p:sp>
        <p:nvSpPr>
          <p:cNvPr id="4101" name="Rectangle 3"/>
          <p:cNvSpPr>
            <a:spLocks noGrp="1" noChangeArrowheads="1"/>
          </p:cNvSpPr>
          <p:nvPr>
            <p:ph type="body" sz="half" idx="1"/>
          </p:nvPr>
        </p:nvSpPr>
        <p:spPr>
          <a:xfrm>
            <a:off x="304800" y="990600"/>
            <a:ext cx="7848600" cy="1219200"/>
          </a:xfrm>
        </p:spPr>
        <p:txBody>
          <a:bodyPr/>
          <a:lstStyle/>
          <a:p>
            <a:pPr eaLnBrk="1" hangingPunct="1">
              <a:lnSpc>
                <a:spcPct val="80000"/>
              </a:lnSpc>
              <a:buFont typeface="Wingdings" pitchFamily="2" charset="2"/>
              <a:buNone/>
            </a:pPr>
            <a:r>
              <a:rPr lang="en-US" sz="1700" b="1" smtClean="0"/>
              <a:t>Two weights of mass m = 0.25 kg are attached to separate strings of length L = 0.4 m and hung from a common point on the ceiling. When a charge "q" is placed on each mass, the masses repulse and swing out away from one another forming an angle of 22 degrees. What is the charge q?</a:t>
            </a:r>
          </a:p>
        </p:txBody>
      </p:sp>
      <p:graphicFrame>
        <p:nvGraphicFramePr>
          <p:cNvPr id="37906" name="Object 18"/>
          <p:cNvGraphicFramePr>
            <a:graphicFrameLocks noChangeAspect="1"/>
          </p:cNvGraphicFramePr>
          <p:nvPr>
            <p:ph sz="quarter" idx="2"/>
          </p:nvPr>
        </p:nvGraphicFramePr>
        <p:xfrm>
          <a:off x="3733800" y="1981200"/>
          <a:ext cx="2184400" cy="1092200"/>
        </p:xfrm>
        <a:graphic>
          <a:graphicData uri="http://schemas.openxmlformats.org/presentationml/2006/ole">
            <p:oleObj spid="_x0000_s4098" name="Equation" r:id="rId3" imgW="1244520" imgH="622080" progId="Equation.3">
              <p:embed/>
            </p:oleObj>
          </a:graphicData>
        </a:graphic>
      </p:graphicFrame>
      <p:graphicFrame>
        <p:nvGraphicFramePr>
          <p:cNvPr id="37920" name="Object 32"/>
          <p:cNvGraphicFramePr>
            <a:graphicFrameLocks noChangeAspect="1"/>
          </p:cNvGraphicFramePr>
          <p:nvPr>
            <p:ph sz="quarter" idx="3"/>
          </p:nvPr>
        </p:nvGraphicFramePr>
        <p:xfrm>
          <a:off x="4419600" y="3352800"/>
          <a:ext cx="4419600" cy="2063750"/>
        </p:xfrm>
        <a:graphic>
          <a:graphicData uri="http://schemas.openxmlformats.org/presentationml/2006/ole">
            <p:oleObj spid="_x0000_s4099" name="Equation" r:id="rId4" imgW="2882880" imgH="1346040" progId="Equation.3">
              <p:embed/>
            </p:oleObj>
          </a:graphicData>
        </a:graphic>
      </p:graphicFrame>
      <p:sp>
        <p:nvSpPr>
          <p:cNvPr id="4102" name="Line 4"/>
          <p:cNvSpPr>
            <a:spLocks noChangeShapeType="1"/>
          </p:cNvSpPr>
          <p:nvPr/>
        </p:nvSpPr>
        <p:spPr bwMode="auto">
          <a:xfrm>
            <a:off x="762000" y="2667000"/>
            <a:ext cx="2438400" cy="0"/>
          </a:xfrm>
          <a:prstGeom prst="line">
            <a:avLst/>
          </a:prstGeom>
          <a:noFill/>
          <a:ln w="76200" cmpd="tri">
            <a:solidFill>
              <a:schemeClr val="tx1"/>
            </a:solidFill>
            <a:round/>
            <a:headEnd/>
            <a:tailEnd/>
          </a:ln>
        </p:spPr>
        <p:txBody>
          <a:bodyPr/>
          <a:lstStyle/>
          <a:p>
            <a:endParaRPr lang="en-US"/>
          </a:p>
        </p:txBody>
      </p:sp>
      <p:sp>
        <p:nvSpPr>
          <p:cNvPr id="4103" name="Line 9"/>
          <p:cNvSpPr>
            <a:spLocks noChangeShapeType="1"/>
          </p:cNvSpPr>
          <p:nvPr/>
        </p:nvSpPr>
        <p:spPr bwMode="auto">
          <a:xfrm>
            <a:off x="1905000" y="2667000"/>
            <a:ext cx="914400" cy="1295400"/>
          </a:xfrm>
          <a:prstGeom prst="line">
            <a:avLst/>
          </a:prstGeom>
          <a:noFill/>
          <a:ln w="9525">
            <a:solidFill>
              <a:schemeClr val="tx1"/>
            </a:solidFill>
            <a:round/>
            <a:headEnd/>
            <a:tailEnd/>
          </a:ln>
        </p:spPr>
        <p:txBody>
          <a:bodyPr/>
          <a:lstStyle/>
          <a:p>
            <a:endParaRPr lang="en-US"/>
          </a:p>
        </p:txBody>
      </p:sp>
      <p:sp>
        <p:nvSpPr>
          <p:cNvPr id="4104" name="Line 10"/>
          <p:cNvSpPr>
            <a:spLocks noChangeShapeType="1"/>
          </p:cNvSpPr>
          <p:nvPr/>
        </p:nvSpPr>
        <p:spPr bwMode="auto">
          <a:xfrm flipH="1">
            <a:off x="990600" y="2667000"/>
            <a:ext cx="914400" cy="1295400"/>
          </a:xfrm>
          <a:prstGeom prst="line">
            <a:avLst/>
          </a:prstGeom>
          <a:noFill/>
          <a:ln w="9525">
            <a:solidFill>
              <a:schemeClr val="tx1"/>
            </a:solidFill>
            <a:round/>
            <a:headEnd/>
            <a:tailEnd/>
          </a:ln>
        </p:spPr>
        <p:txBody>
          <a:bodyPr/>
          <a:lstStyle/>
          <a:p>
            <a:endParaRPr lang="en-US"/>
          </a:p>
        </p:txBody>
      </p:sp>
      <p:sp>
        <p:nvSpPr>
          <p:cNvPr id="4105" name="Oval 11"/>
          <p:cNvSpPr>
            <a:spLocks noChangeArrowheads="1"/>
          </p:cNvSpPr>
          <p:nvPr/>
        </p:nvSpPr>
        <p:spPr bwMode="auto">
          <a:xfrm>
            <a:off x="914400" y="38862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4106" name="Oval 12"/>
          <p:cNvSpPr>
            <a:spLocks noChangeArrowheads="1"/>
          </p:cNvSpPr>
          <p:nvPr/>
        </p:nvSpPr>
        <p:spPr bwMode="auto">
          <a:xfrm>
            <a:off x="2743200" y="38862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7901" name="AutoShape 13"/>
          <p:cNvSpPr>
            <a:spLocks noChangeArrowheads="1"/>
          </p:cNvSpPr>
          <p:nvPr/>
        </p:nvSpPr>
        <p:spPr bwMode="auto">
          <a:xfrm>
            <a:off x="1905000" y="2667000"/>
            <a:ext cx="838200" cy="1295400"/>
          </a:xfrm>
          <a:prstGeom prst="rtTriangle">
            <a:avLst/>
          </a:prstGeom>
          <a:noFill/>
          <a:ln w="9525">
            <a:solidFill>
              <a:srgbClr val="FF0000"/>
            </a:solidFill>
            <a:miter lim="800000"/>
            <a:headEnd/>
            <a:tailEnd/>
          </a:ln>
        </p:spPr>
        <p:txBody>
          <a:bodyPr wrap="none" anchor="ctr"/>
          <a:lstStyle/>
          <a:p>
            <a:endParaRPr lang="en-US"/>
          </a:p>
        </p:txBody>
      </p:sp>
      <p:sp>
        <p:nvSpPr>
          <p:cNvPr id="37902" name="Text Box 14"/>
          <p:cNvSpPr txBox="1">
            <a:spLocks noChangeArrowheads="1"/>
          </p:cNvSpPr>
          <p:nvPr/>
        </p:nvSpPr>
        <p:spPr bwMode="auto">
          <a:xfrm>
            <a:off x="1295400" y="5029200"/>
            <a:ext cx="952500" cy="366713"/>
          </a:xfrm>
          <a:prstGeom prst="rect">
            <a:avLst/>
          </a:prstGeom>
          <a:noFill/>
          <a:ln w="9525">
            <a:noFill/>
            <a:miter lim="800000"/>
            <a:headEnd/>
            <a:tailEnd/>
          </a:ln>
        </p:spPr>
        <p:txBody>
          <a:bodyPr wrap="none">
            <a:spAutoFit/>
          </a:bodyPr>
          <a:lstStyle/>
          <a:p>
            <a:r>
              <a:rPr lang="en-US"/>
              <a:t>L=0.4m</a:t>
            </a:r>
          </a:p>
        </p:txBody>
      </p:sp>
      <p:sp>
        <p:nvSpPr>
          <p:cNvPr id="37903" name="Text Box 15"/>
          <p:cNvSpPr txBox="1">
            <a:spLocks noChangeArrowheads="1"/>
          </p:cNvSpPr>
          <p:nvPr/>
        </p:nvSpPr>
        <p:spPr bwMode="auto">
          <a:xfrm>
            <a:off x="762000" y="4800600"/>
            <a:ext cx="409575" cy="336550"/>
          </a:xfrm>
          <a:prstGeom prst="rect">
            <a:avLst/>
          </a:prstGeom>
          <a:noFill/>
          <a:ln w="9525">
            <a:noFill/>
            <a:miter lim="800000"/>
            <a:headEnd/>
            <a:tailEnd/>
          </a:ln>
        </p:spPr>
        <p:txBody>
          <a:bodyPr wrap="none">
            <a:spAutoFit/>
          </a:bodyPr>
          <a:lstStyle/>
          <a:p>
            <a:r>
              <a:rPr lang="en-US" sz="1600" b="1"/>
              <a:t>11</a:t>
            </a:r>
          </a:p>
        </p:txBody>
      </p:sp>
      <p:sp>
        <p:nvSpPr>
          <p:cNvPr id="4110" name="AutoShape 16"/>
          <p:cNvSpPr>
            <a:spLocks/>
          </p:cNvSpPr>
          <p:nvPr/>
        </p:nvSpPr>
        <p:spPr bwMode="auto">
          <a:xfrm rot="-5400000">
            <a:off x="1752600" y="3352800"/>
            <a:ext cx="381000" cy="1752600"/>
          </a:xfrm>
          <a:prstGeom prst="leftBrace">
            <a:avLst>
              <a:gd name="adj1" fmla="val 38333"/>
              <a:gd name="adj2" fmla="val 50000"/>
            </a:avLst>
          </a:prstGeom>
          <a:noFill/>
          <a:ln w="9525">
            <a:solidFill>
              <a:schemeClr val="tx1"/>
            </a:solidFill>
            <a:round/>
            <a:headEnd/>
            <a:tailEnd/>
          </a:ln>
        </p:spPr>
        <p:txBody>
          <a:bodyPr wrap="none" anchor="ctr"/>
          <a:lstStyle/>
          <a:p>
            <a:endParaRPr lang="en-US"/>
          </a:p>
        </p:txBody>
      </p:sp>
      <p:sp>
        <p:nvSpPr>
          <p:cNvPr id="4111" name="Text Box 17"/>
          <p:cNvSpPr txBox="1">
            <a:spLocks noChangeArrowheads="1"/>
          </p:cNvSpPr>
          <p:nvPr/>
        </p:nvSpPr>
        <p:spPr bwMode="auto">
          <a:xfrm>
            <a:off x="1752600" y="4267200"/>
            <a:ext cx="260350" cy="366713"/>
          </a:xfrm>
          <a:prstGeom prst="rect">
            <a:avLst/>
          </a:prstGeom>
          <a:noFill/>
          <a:ln w="9525">
            <a:noFill/>
            <a:miter lim="800000"/>
            <a:headEnd/>
            <a:tailEnd/>
          </a:ln>
        </p:spPr>
        <p:txBody>
          <a:bodyPr wrap="none">
            <a:spAutoFit/>
          </a:bodyPr>
          <a:lstStyle/>
          <a:p>
            <a:r>
              <a:rPr lang="en-US"/>
              <a:t>r</a:t>
            </a:r>
          </a:p>
        </p:txBody>
      </p:sp>
      <p:sp>
        <p:nvSpPr>
          <p:cNvPr id="37908" name="Text Box 20"/>
          <p:cNvSpPr txBox="1">
            <a:spLocks noChangeArrowheads="1"/>
          </p:cNvSpPr>
          <p:nvPr/>
        </p:nvSpPr>
        <p:spPr bwMode="auto">
          <a:xfrm>
            <a:off x="5943600" y="2362200"/>
            <a:ext cx="1022350" cy="366713"/>
          </a:xfrm>
          <a:prstGeom prst="rect">
            <a:avLst/>
          </a:prstGeom>
          <a:noFill/>
          <a:ln w="9525">
            <a:noFill/>
            <a:miter lim="800000"/>
            <a:headEnd/>
            <a:tailEnd/>
          </a:ln>
        </p:spPr>
        <p:txBody>
          <a:bodyPr wrap="none">
            <a:spAutoFit/>
          </a:bodyPr>
          <a:lstStyle/>
          <a:p>
            <a:r>
              <a:rPr lang="en-US" b="1">
                <a:solidFill>
                  <a:srgbClr val="FF0000"/>
                </a:solidFill>
              </a:rPr>
              <a:t>0.076 m</a:t>
            </a:r>
          </a:p>
        </p:txBody>
      </p:sp>
      <p:sp>
        <p:nvSpPr>
          <p:cNvPr id="37909" name="Text Box 21"/>
          <p:cNvSpPr txBox="1">
            <a:spLocks noChangeArrowheads="1"/>
          </p:cNvSpPr>
          <p:nvPr/>
        </p:nvSpPr>
        <p:spPr bwMode="auto">
          <a:xfrm>
            <a:off x="4191000" y="2743200"/>
            <a:ext cx="1022350" cy="366713"/>
          </a:xfrm>
          <a:prstGeom prst="rect">
            <a:avLst/>
          </a:prstGeom>
          <a:noFill/>
          <a:ln w="9525">
            <a:noFill/>
            <a:miter lim="800000"/>
            <a:headEnd/>
            <a:tailEnd/>
          </a:ln>
        </p:spPr>
        <p:txBody>
          <a:bodyPr wrap="none">
            <a:spAutoFit/>
          </a:bodyPr>
          <a:lstStyle/>
          <a:p>
            <a:r>
              <a:rPr lang="en-US" b="1">
                <a:solidFill>
                  <a:srgbClr val="FF0000"/>
                </a:solidFill>
              </a:rPr>
              <a:t>0.153 m</a:t>
            </a:r>
          </a:p>
        </p:txBody>
      </p:sp>
      <p:sp>
        <p:nvSpPr>
          <p:cNvPr id="37910" name="Line 22"/>
          <p:cNvSpPr>
            <a:spLocks noChangeShapeType="1"/>
          </p:cNvSpPr>
          <p:nvPr/>
        </p:nvSpPr>
        <p:spPr bwMode="auto">
          <a:xfrm flipH="1">
            <a:off x="3368675" y="3849688"/>
            <a:ext cx="914400" cy="1295400"/>
          </a:xfrm>
          <a:prstGeom prst="line">
            <a:avLst/>
          </a:prstGeom>
          <a:noFill/>
          <a:ln w="9525">
            <a:solidFill>
              <a:schemeClr val="tx1"/>
            </a:solidFill>
            <a:round/>
            <a:headEnd/>
            <a:tailEnd/>
          </a:ln>
        </p:spPr>
        <p:txBody>
          <a:bodyPr/>
          <a:lstStyle/>
          <a:p>
            <a:endParaRPr lang="en-US"/>
          </a:p>
        </p:txBody>
      </p:sp>
      <p:sp>
        <p:nvSpPr>
          <p:cNvPr id="37911" name="Oval 23"/>
          <p:cNvSpPr>
            <a:spLocks noChangeArrowheads="1"/>
          </p:cNvSpPr>
          <p:nvPr/>
        </p:nvSpPr>
        <p:spPr bwMode="auto">
          <a:xfrm>
            <a:off x="3292475" y="5068888"/>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7912" name="Line 24"/>
          <p:cNvSpPr>
            <a:spLocks noChangeShapeType="1"/>
          </p:cNvSpPr>
          <p:nvPr/>
        </p:nvSpPr>
        <p:spPr bwMode="auto">
          <a:xfrm>
            <a:off x="3368675" y="5221288"/>
            <a:ext cx="0" cy="609600"/>
          </a:xfrm>
          <a:prstGeom prst="line">
            <a:avLst/>
          </a:prstGeom>
          <a:noFill/>
          <a:ln w="25400">
            <a:solidFill>
              <a:srgbClr val="FF0000"/>
            </a:solidFill>
            <a:round/>
            <a:headEnd/>
            <a:tailEnd type="triangle" w="med" len="med"/>
          </a:ln>
        </p:spPr>
        <p:txBody>
          <a:bodyPr/>
          <a:lstStyle/>
          <a:p>
            <a:endParaRPr lang="en-US"/>
          </a:p>
        </p:txBody>
      </p:sp>
      <p:sp>
        <p:nvSpPr>
          <p:cNvPr id="37913" name="Text Box 25"/>
          <p:cNvSpPr txBox="1">
            <a:spLocks noChangeArrowheads="1"/>
          </p:cNvSpPr>
          <p:nvPr/>
        </p:nvSpPr>
        <p:spPr bwMode="auto">
          <a:xfrm>
            <a:off x="3352800" y="5257800"/>
            <a:ext cx="501650" cy="366713"/>
          </a:xfrm>
          <a:prstGeom prst="rect">
            <a:avLst/>
          </a:prstGeom>
          <a:noFill/>
          <a:ln w="9525">
            <a:noFill/>
            <a:miter lim="800000"/>
            <a:headEnd/>
            <a:tailEnd/>
          </a:ln>
        </p:spPr>
        <p:txBody>
          <a:bodyPr wrap="none">
            <a:spAutoFit/>
          </a:bodyPr>
          <a:lstStyle/>
          <a:p>
            <a:r>
              <a:rPr lang="en-US"/>
              <a:t>mg</a:t>
            </a:r>
          </a:p>
        </p:txBody>
      </p:sp>
      <p:sp>
        <p:nvSpPr>
          <p:cNvPr id="37914" name="Line 26"/>
          <p:cNvSpPr>
            <a:spLocks noChangeShapeType="1"/>
          </p:cNvSpPr>
          <p:nvPr/>
        </p:nvSpPr>
        <p:spPr bwMode="auto">
          <a:xfrm flipV="1">
            <a:off x="3444875" y="4154488"/>
            <a:ext cx="609600" cy="838200"/>
          </a:xfrm>
          <a:prstGeom prst="line">
            <a:avLst/>
          </a:prstGeom>
          <a:noFill/>
          <a:ln w="25400">
            <a:solidFill>
              <a:srgbClr val="FF0000"/>
            </a:solidFill>
            <a:round/>
            <a:headEnd/>
            <a:tailEnd type="triangle" w="med" len="med"/>
          </a:ln>
        </p:spPr>
        <p:txBody>
          <a:bodyPr/>
          <a:lstStyle/>
          <a:p>
            <a:endParaRPr lang="en-US"/>
          </a:p>
        </p:txBody>
      </p:sp>
      <p:sp>
        <p:nvSpPr>
          <p:cNvPr id="37915" name="Text Box 27"/>
          <p:cNvSpPr txBox="1">
            <a:spLocks noChangeArrowheads="1"/>
          </p:cNvSpPr>
          <p:nvPr/>
        </p:nvSpPr>
        <p:spPr bwMode="auto">
          <a:xfrm>
            <a:off x="3733800" y="4419600"/>
            <a:ext cx="323850" cy="366713"/>
          </a:xfrm>
          <a:prstGeom prst="rect">
            <a:avLst/>
          </a:prstGeom>
          <a:noFill/>
          <a:ln w="9525">
            <a:noFill/>
            <a:miter lim="800000"/>
            <a:headEnd/>
            <a:tailEnd/>
          </a:ln>
        </p:spPr>
        <p:txBody>
          <a:bodyPr wrap="none">
            <a:spAutoFit/>
          </a:bodyPr>
          <a:lstStyle/>
          <a:p>
            <a:r>
              <a:rPr lang="en-US"/>
              <a:t>T</a:t>
            </a:r>
          </a:p>
        </p:txBody>
      </p:sp>
      <p:sp>
        <p:nvSpPr>
          <p:cNvPr id="37916" name="Line 28"/>
          <p:cNvSpPr>
            <a:spLocks noChangeShapeType="1"/>
          </p:cNvSpPr>
          <p:nvPr/>
        </p:nvSpPr>
        <p:spPr bwMode="auto">
          <a:xfrm flipH="1">
            <a:off x="2759075" y="5145088"/>
            <a:ext cx="533400" cy="0"/>
          </a:xfrm>
          <a:prstGeom prst="line">
            <a:avLst/>
          </a:prstGeom>
          <a:noFill/>
          <a:ln w="25400">
            <a:solidFill>
              <a:srgbClr val="FF0000"/>
            </a:solidFill>
            <a:round/>
            <a:headEnd/>
            <a:tailEnd type="triangle" w="med" len="med"/>
          </a:ln>
        </p:spPr>
        <p:txBody>
          <a:bodyPr/>
          <a:lstStyle/>
          <a:p>
            <a:endParaRPr lang="en-US"/>
          </a:p>
        </p:txBody>
      </p:sp>
      <p:sp>
        <p:nvSpPr>
          <p:cNvPr id="37917" name="Text Box 29"/>
          <p:cNvSpPr txBox="1">
            <a:spLocks noChangeArrowheads="1"/>
          </p:cNvSpPr>
          <p:nvPr/>
        </p:nvSpPr>
        <p:spPr bwMode="auto">
          <a:xfrm>
            <a:off x="2682875" y="5145088"/>
            <a:ext cx="425450" cy="366712"/>
          </a:xfrm>
          <a:prstGeom prst="rect">
            <a:avLst/>
          </a:prstGeom>
          <a:noFill/>
          <a:ln w="9525">
            <a:noFill/>
            <a:miter lim="800000"/>
            <a:headEnd/>
            <a:tailEnd/>
          </a:ln>
        </p:spPr>
        <p:txBody>
          <a:bodyPr wrap="none">
            <a:spAutoFit/>
          </a:bodyPr>
          <a:lstStyle/>
          <a:p>
            <a:r>
              <a:rPr lang="en-US"/>
              <a:t>F</a:t>
            </a:r>
            <a:r>
              <a:rPr lang="en-US" baseline="-25000"/>
              <a:t>E</a:t>
            </a:r>
            <a:endParaRPr lang="en-US"/>
          </a:p>
        </p:txBody>
      </p:sp>
      <p:sp>
        <p:nvSpPr>
          <p:cNvPr id="37918" name="Line 30"/>
          <p:cNvSpPr>
            <a:spLocks noChangeShapeType="1"/>
          </p:cNvSpPr>
          <p:nvPr/>
        </p:nvSpPr>
        <p:spPr bwMode="auto">
          <a:xfrm>
            <a:off x="4283075" y="3621088"/>
            <a:ext cx="0" cy="990600"/>
          </a:xfrm>
          <a:prstGeom prst="line">
            <a:avLst/>
          </a:prstGeom>
          <a:noFill/>
          <a:ln w="22225">
            <a:solidFill>
              <a:srgbClr val="0000FF"/>
            </a:solidFill>
            <a:prstDash val="dash"/>
            <a:round/>
            <a:headEnd/>
            <a:tailEnd/>
          </a:ln>
        </p:spPr>
        <p:txBody>
          <a:bodyPr/>
          <a:lstStyle/>
          <a:p>
            <a:endParaRPr lang="en-US"/>
          </a:p>
        </p:txBody>
      </p:sp>
      <p:sp>
        <p:nvSpPr>
          <p:cNvPr id="37919" name="Text Box 31"/>
          <p:cNvSpPr txBox="1">
            <a:spLocks noChangeArrowheads="1"/>
          </p:cNvSpPr>
          <p:nvPr/>
        </p:nvSpPr>
        <p:spPr bwMode="auto">
          <a:xfrm>
            <a:off x="3978275" y="4078288"/>
            <a:ext cx="381000" cy="304800"/>
          </a:xfrm>
          <a:prstGeom prst="rect">
            <a:avLst/>
          </a:prstGeom>
          <a:noFill/>
          <a:ln w="9525">
            <a:noFill/>
            <a:miter lim="800000"/>
            <a:headEnd/>
            <a:tailEnd/>
          </a:ln>
        </p:spPr>
        <p:txBody>
          <a:bodyPr wrap="none">
            <a:spAutoFit/>
          </a:bodyPr>
          <a:lstStyle/>
          <a:p>
            <a:r>
              <a:rPr lang="en-US" sz="1400" b="1"/>
              <a:t>11</a:t>
            </a:r>
          </a:p>
        </p:txBody>
      </p:sp>
      <p:sp>
        <p:nvSpPr>
          <p:cNvPr id="37922" name="Text Box 34"/>
          <p:cNvSpPr txBox="1">
            <a:spLocks noChangeArrowheads="1"/>
          </p:cNvSpPr>
          <p:nvPr/>
        </p:nvSpPr>
        <p:spPr bwMode="auto">
          <a:xfrm>
            <a:off x="4876800" y="5105400"/>
            <a:ext cx="2724150" cy="366713"/>
          </a:xfrm>
          <a:prstGeom prst="rect">
            <a:avLst/>
          </a:prstGeom>
          <a:noFill/>
          <a:ln w="9525">
            <a:noFill/>
            <a:miter lim="800000"/>
            <a:headEnd/>
            <a:tailEnd/>
          </a:ln>
        </p:spPr>
        <p:txBody>
          <a:bodyPr wrap="none">
            <a:spAutoFit/>
          </a:bodyPr>
          <a:lstStyle/>
          <a:p>
            <a:r>
              <a:rPr lang="en-US" b="1">
                <a:solidFill>
                  <a:srgbClr val="FF0000"/>
                </a:solidFill>
              </a:rPr>
              <a:t>1.11 x 10</a:t>
            </a:r>
            <a:r>
              <a:rPr lang="en-US" b="1" baseline="30000">
                <a:solidFill>
                  <a:srgbClr val="FF0000"/>
                </a:solidFill>
              </a:rPr>
              <a:t>-6</a:t>
            </a:r>
            <a:r>
              <a:rPr lang="en-US" b="1">
                <a:solidFill>
                  <a:srgbClr val="FF0000"/>
                </a:solidFill>
              </a:rPr>
              <a:t> C  or  1.11</a:t>
            </a:r>
            <a:r>
              <a:rPr lang="en-US" b="1">
                <a:solidFill>
                  <a:srgbClr val="FF0000"/>
                </a:solidFill>
                <a:latin typeface="Symbol" pitchFamily="18" charset="2"/>
              </a:rPr>
              <a:t>m</a:t>
            </a:r>
            <a:r>
              <a:rPr lang="en-US" b="1">
                <a:solidFill>
                  <a:srgbClr val="FF00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checkerboard(across)">
                                      <p:cBhvr>
                                        <p:cTn id="7" dur="500"/>
                                        <p:tgtEl>
                                          <p:spTgt spid="3790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33333E-6 2.08189E-6 L -0.1125 0.27203 " pathEditMode="relative" rAng="0" ptsTypes="AA">
                                      <p:cBhvr>
                                        <p:cTn id="11" dur="2000" fill="hold"/>
                                        <p:tgtEl>
                                          <p:spTgt spid="37901"/>
                                        </p:tgtEl>
                                        <p:attrNameLst>
                                          <p:attrName>ppt_x</p:attrName>
                                          <p:attrName>ppt_y</p:attrName>
                                        </p:attrNameLst>
                                      </p:cBhvr>
                                      <p:rCtr x="-56" y="136"/>
                                    </p:animMotion>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7903"/>
                                        </p:tgtEl>
                                        <p:attrNameLst>
                                          <p:attrName>style.visibility</p:attrName>
                                        </p:attrNameLst>
                                      </p:cBhvr>
                                      <p:to>
                                        <p:strVal val="visible"/>
                                      </p:to>
                                    </p:set>
                                    <p:animEffect transition="in" filter="checkerboard(across)">
                                      <p:cBhvr>
                                        <p:cTn id="16" dur="500"/>
                                        <p:tgtEl>
                                          <p:spTgt spid="3790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7902"/>
                                        </p:tgtEl>
                                        <p:attrNameLst>
                                          <p:attrName>style.visibility</p:attrName>
                                        </p:attrNameLst>
                                      </p:cBhvr>
                                      <p:to>
                                        <p:strVal val="visible"/>
                                      </p:to>
                                    </p:set>
                                    <p:animEffect transition="in" filter="checkerboard(across)">
                                      <p:cBhvr>
                                        <p:cTn id="19" dur="500"/>
                                        <p:tgtEl>
                                          <p:spTgt spid="3790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7906"/>
                                        </p:tgtEl>
                                        <p:attrNameLst>
                                          <p:attrName>style.visibility</p:attrName>
                                        </p:attrNameLst>
                                      </p:cBhvr>
                                      <p:to>
                                        <p:strVal val="visible"/>
                                      </p:to>
                                    </p:set>
                                    <p:animEffect transition="in" filter="box(in)">
                                      <p:cBhvr>
                                        <p:cTn id="24" dur="500"/>
                                        <p:tgtEl>
                                          <p:spTgt spid="3790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908"/>
                                        </p:tgtEl>
                                        <p:attrNameLst>
                                          <p:attrName>style.visibility</p:attrName>
                                        </p:attrNameLst>
                                      </p:cBhvr>
                                      <p:to>
                                        <p:strVal val="visible"/>
                                      </p:to>
                                    </p:set>
                                    <p:anim calcmode="lin" valueType="num">
                                      <p:cBhvr additive="base">
                                        <p:cTn id="29" dur="500" fill="hold"/>
                                        <p:tgtEl>
                                          <p:spTgt spid="37908"/>
                                        </p:tgtEl>
                                        <p:attrNameLst>
                                          <p:attrName>ppt_x</p:attrName>
                                        </p:attrNameLst>
                                      </p:cBhvr>
                                      <p:tavLst>
                                        <p:tav tm="0">
                                          <p:val>
                                            <p:strVal val="#ppt_x"/>
                                          </p:val>
                                        </p:tav>
                                        <p:tav tm="100000">
                                          <p:val>
                                            <p:strVal val="#ppt_x"/>
                                          </p:val>
                                        </p:tav>
                                      </p:tavLst>
                                    </p:anim>
                                    <p:anim calcmode="lin" valueType="num">
                                      <p:cBhvr additive="base">
                                        <p:cTn id="30" dur="500" fill="hold"/>
                                        <p:tgtEl>
                                          <p:spTgt spid="3790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7909"/>
                                        </p:tgtEl>
                                        <p:attrNameLst>
                                          <p:attrName>style.visibility</p:attrName>
                                        </p:attrNameLst>
                                      </p:cBhvr>
                                      <p:to>
                                        <p:strVal val="visible"/>
                                      </p:to>
                                    </p:set>
                                    <p:anim calcmode="lin" valueType="num">
                                      <p:cBhvr additive="base">
                                        <p:cTn id="35" dur="500" fill="hold"/>
                                        <p:tgtEl>
                                          <p:spTgt spid="37909"/>
                                        </p:tgtEl>
                                        <p:attrNameLst>
                                          <p:attrName>ppt_x</p:attrName>
                                        </p:attrNameLst>
                                      </p:cBhvr>
                                      <p:tavLst>
                                        <p:tav tm="0">
                                          <p:val>
                                            <p:strVal val="#ppt_x"/>
                                          </p:val>
                                        </p:tav>
                                        <p:tav tm="100000">
                                          <p:val>
                                            <p:strVal val="#ppt_x"/>
                                          </p:val>
                                        </p:tav>
                                      </p:tavLst>
                                    </p:anim>
                                    <p:anim calcmode="lin" valueType="num">
                                      <p:cBhvr additive="base">
                                        <p:cTn id="36" dur="500" fill="hold"/>
                                        <p:tgtEl>
                                          <p:spTgt spid="3790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7910"/>
                                        </p:tgtEl>
                                        <p:attrNameLst>
                                          <p:attrName>style.visibility</p:attrName>
                                        </p:attrNameLst>
                                      </p:cBhvr>
                                      <p:to>
                                        <p:strVal val="visible"/>
                                      </p:to>
                                    </p:set>
                                    <p:animEffect transition="in" filter="checkerboard(across)">
                                      <p:cBhvr>
                                        <p:cTn id="41" dur="500"/>
                                        <p:tgtEl>
                                          <p:spTgt spid="3791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7911"/>
                                        </p:tgtEl>
                                        <p:attrNameLst>
                                          <p:attrName>style.visibility</p:attrName>
                                        </p:attrNameLst>
                                      </p:cBhvr>
                                      <p:to>
                                        <p:strVal val="visible"/>
                                      </p:to>
                                    </p:set>
                                    <p:animEffect transition="in" filter="checkerboard(across)">
                                      <p:cBhvr>
                                        <p:cTn id="44" dur="500"/>
                                        <p:tgtEl>
                                          <p:spTgt spid="379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913"/>
                                        </p:tgtEl>
                                        <p:attrNameLst>
                                          <p:attrName>style.visibility</p:attrName>
                                        </p:attrNameLst>
                                      </p:cBhvr>
                                      <p:to>
                                        <p:strVal val="visible"/>
                                      </p:to>
                                    </p:set>
                                    <p:anim calcmode="lin" valueType="num">
                                      <p:cBhvr additive="base">
                                        <p:cTn id="49" dur="500" fill="hold"/>
                                        <p:tgtEl>
                                          <p:spTgt spid="37913"/>
                                        </p:tgtEl>
                                        <p:attrNameLst>
                                          <p:attrName>ppt_x</p:attrName>
                                        </p:attrNameLst>
                                      </p:cBhvr>
                                      <p:tavLst>
                                        <p:tav tm="0">
                                          <p:val>
                                            <p:strVal val="#ppt_x"/>
                                          </p:val>
                                        </p:tav>
                                        <p:tav tm="100000">
                                          <p:val>
                                            <p:strVal val="#ppt_x"/>
                                          </p:val>
                                        </p:tav>
                                      </p:tavLst>
                                    </p:anim>
                                    <p:anim calcmode="lin" valueType="num">
                                      <p:cBhvr additive="base">
                                        <p:cTn id="50" dur="500" fill="hold"/>
                                        <p:tgtEl>
                                          <p:spTgt spid="379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7912"/>
                                        </p:tgtEl>
                                        <p:attrNameLst>
                                          <p:attrName>style.visibility</p:attrName>
                                        </p:attrNameLst>
                                      </p:cBhvr>
                                      <p:to>
                                        <p:strVal val="visible"/>
                                      </p:to>
                                    </p:set>
                                    <p:anim calcmode="lin" valueType="num">
                                      <p:cBhvr additive="base">
                                        <p:cTn id="53" dur="500" fill="hold"/>
                                        <p:tgtEl>
                                          <p:spTgt spid="37912"/>
                                        </p:tgtEl>
                                        <p:attrNameLst>
                                          <p:attrName>ppt_x</p:attrName>
                                        </p:attrNameLst>
                                      </p:cBhvr>
                                      <p:tavLst>
                                        <p:tav tm="0">
                                          <p:val>
                                            <p:strVal val="#ppt_x"/>
                                          </p:val>
                                        </p:tav>
                                        <p:tav tm="100000">
                                          <p:val>
                                            <p:strVal val="#ppt_x"/>
                                          </p:val>
                                        </p:tav>
                                      </p:tavLst>
                                    </p:anim>
                                    <p:anim calcmode="lin" valueType="num">
                                      <p:cBhvr additive="base">
                                        <p:cTn id="54" dur="500" fill="hold"/>
                                        <p:tgtEl>
                                          <p:spTgt spid="379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7915"/>
                                        </p:tgtEl>
                                        <p:attrNameLst>
                                          <p:attrName>style.visibility</p:attrName>
                                        </p:attrNameLst>
                                      </p:cBhvr>
                                      <p:to>
                                        <p:strVal val="visible"/>
                                      </p:to>
                                    </p:set>
                                    <p:anim calcmode="lin" valueType="num">
                                      <p:cBhvr additive="base">
                                        <p:cTn id="59" dur="500" fill="hold"/>
                                        <p:tgtEl>
                                          <p:spTgt spid="37915"/>
                                        </p:tgtEl>
                                        <p:attrNameLst>
                                          <p:attrName>ppt_x</p:attrName>
                                        </p:attrNameLst>
                                      </p:cBhvr>
                                      <p:tavLst>
                                        <p:tav tm="0">
                                          <p:val>
                                            <p:strVal val="#ppt_x"/>
                                          </p:val>
                                        </p:tav>
                                        <p:tav tm="100000">
                                          <p:val>
                                            <p:strVal val="#ppt_x"/>
                                          </p:val>
                                        </p:tav>
                                      </p:tavLst>
                                    </p:anim>
                                    <p:anim calcmode="lin" valueType="num">
                                      <p:cBhvr additive="base">
                                        <p:cTn id="60" dur="500" fill="hold"/>
                                        <p:tgtEl>
                                          <p:spTgt spid="379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7914"/>
                                        </p:tgtEl>
                                        <p:attrNameLst>
                                          <p:attrName>style.visibility</p:attrName>
                                        </p:attrNameLst>
                                      </p:cBhvr>
                                      <p:to>
                                        <p:strVal val="visible"/>
                                      </p:to>
                                    </p:set>
                                    <p:anim calcmode="lin" valueType="num">
                                      <p:cBhvr additive="base">
                                        <p:cTn id="63" dur="500" fill="hold"/>
                                        <p:tgtEl>
                                          <p:spTgt spid="37914"/>
                                        </p:tgtEl>
                                        <p:attrNameLst>
                                          <p:attrName>ppt_x</p:attrName>
                                        </p:attrNameLst>
                                      </p:cBhvr>
                                      <p:tavLst>
                                        <p:tav tm="0">
                                          <p:val>
                                            <p:strVal val="#ppt_x"/>
                                          </p:val>
                                        </p:tav>
                                        <p:tav tm="100000">
                                          <p:val>
                                            <p:strVal val="#ppt_x"/>
                                          </p:val>
                                        </p:tav>
                                      </p:tavLst>
                                    </p:anim>
                                    <p:anim calcmode="lin" valueType="num">
                                      <p:cBhvr additive="base">
                                        <p:cTn id="64" dur="500" fill="hold"/>
                                        <p:tgtEl>
                                          <p:spTgt spid="379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7917"/>
                                        </p:tgtEl>
                                        <p:attrNameLst>
                                          <p:attrName>style.visibility</p:attrName>
                                        </p:attrNameLst>
                                      </p:cBhvr>
                                      <p:to>
                                        <p:strVal val="visible"/>
                                      </p:to>
                                    </p:set>
                                    <p:anim calcmode="lin" valueType="num">
                                      <p:cBhvr additive="base">
                                        <p:cTn id="69" dur="500" fill="hold"/>
                                        <p:tgtEl>
                                          <p:spTgt spid="37917"/>
                                        </p:tgtEl>
                                        <p:attrNameLst>
                                          <p:attrName>ppt_x</p:attrName>
                                        </p:attrNameLst>
                                      </p:cBhvr>
                                      <p:tavLst>
                                        <p:tav tm="0">
                                          <p:val>
                                            <p:strVal val="#ppt_x"/>
                                          </p:val>
                                        </p:tav>
                                        <p:tav tm="100000">
                                          <p:val>
                                            <p:strVal val="#ppt_x"/>
                                          </p:val>
                                        </p:tav>
                                      </p:tavLst>
                                    </p:anim>
                                    <p:anim calcmode="lin" valueType="num">
                                      <p:cBhvr additive="base">
                                        <p:cTn id="70" dur="500" fill="hold"/>
                                        <p:tgtEl>
                                          <p:spTgt spid="3791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7916"/>
                                        </p:tgtEl>
                                        <p:attrNameLst>
                                          <p:attrName>style.visibility</p:attrName>
                                        </p:attrNameLst>
                                      </p:cBhvr>
                                      <p:to>
                                        <p:strVal val="visible"/>
                                      </p:to>
                                    </p:set>
                                    <p:anim calcmode="lin" valueType="num">
                                      <p:cBhvr additive="base">
                                        <p:cTn id="73" dur="500" fill="hold"/>
                                        <p:tgtEl>
                                          <p:spTgt spid="37916"/>
                                        </p:tgtEl>
                                        <p:attrNameLst>
                                          <p:attrName>ppt_x</p:attrName>
                                        </p:attrNameLst>
                                      </p:cBhvr>
                                      <p:tavLst>
                                        <p:tav tm="0">
                                          <p:val>
                                            <p:strVal val="#ppt_x"/>
                                          </p:val>
                                        </p:tav>
                                        <p:tav tm="100000">
                                          <p:val>
                                            <p:strVal val="#ppt_x"/>
                                          </p:val>
                                        </p:tav>
                                      </p:tavLst>
                                    </p:anim>
                                    <p:anim calcmode="lin" valueType="num">
                                      <p:cBhvr additive="base">
                                        <p:cTn id="74" dur="500" fill="hold"/>
                                        <p:tgtEl>
                                          <p:spTgt spid="379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nodeType="clickEffect">
                                  <p:stCondLst>
                                    <p:cond delay="0"/>
                                  </p:stCondLst>
                                  <p:childTnLst>
                                    <p:set>
                                      <p:cBhvr>
                                        <p:cTn id="78" dur="1" fill="hold">
                                          <p:stCondLst>
                                            <p:cond delay="0"/>
                                          </p:stCondLst>
                                        </p:cTn>
                                        <p:tgtEl>
                                          <p:spTgt spid="37919"/>
                                        </p:tgtEl>
                                        <p:attrNameLst>
                                          <p:attrName>style.visibility</p:attrName>
                                        </p:attrNameLst>
                                      </p:cBhvr>
                                      <p:to>
                                        <p:strVal val="visible"/>
                                      </p:to>
                                    </p:set>
                                    <p:animEffect transition="in" filter="box(in)">
                                      <p:cBhvr>
                                        <p:cTn id="79" dur="500"/>
                                        <p:tgtEl>
                                          <p:spTgt spid="37919"/>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37918"/>
                                        </p:tgtEl>
                                        <p:attrNameLst>
                                          <p:attrName>style.visibility</p:attrName>
                                        </p:attrNameLst>
                                      </p:cBhvr>
                                      <p:to>
                                        <p:strVal val="visible"/>
                                      </p:to>
                                    </p:set>
                                    <p:animEffect transition="in" filter="box(in)">
                                      <p:cBhvr>
                                        <p:cTn id="82" dur="500"/>
                                        <p:tgtEl>
                                          <p:spTgt spid="37918"/>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37920"/>
                                        </p:tgtEl>
                                        <p:attrNameLst>
                                          <p:attrName>style.visibility</p:attrName>
                                        </p:attrNameLst>
                                      </p:cBhvr>
                                      <p:to>
                                        <p:strVal val="visible"/>
                                      </p:to>
                                    </p:set>
                                    <p:animEffect transition="in" filter="box(in)">
                                      <p:cBhvr>
                                        <p:cTn id="87" dur="500"/>
                                        <p:tgtEl>
                                          <p:spTgt spid="37920"/>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37922"/>
                                        </p:tgtEl>
                                        <p:attrNameLst>
                                          <p:attrName>style.visibility</p:attrName>
                                        </p:attrNameLst>
                                      </p:cBhvr>
                                      <p:to>
                                        <p:strVal val="visible"/>
                                      </p:to>
                                    </p:set>
                                    <p:anim calcmode="lin" valueType="num">
                                      <p:cBhvr additive="base">
                                        <p:cTn id="92" dur="500" fill="hold"/>
                                        <p:tgtEl>
                                          <p:spTgt spid="37922"/>
                                        </p:tgtEl>
                                        <p:attrNameLst>
                                          <p:attrName>ppt_x</p:attrName>
                                        </p:attrNameLst>
                                      </p:cBhvr>
                                      <p:tavLst>
                                        <p:tav tm="0">
                                          <p:val>
                                            <p:strVal val="#ppt_x"/>
                                          </p:val>
                                        </p:tav>
                                        <p:tav tm="100000">
                                          <p:val>
                                            <p:strVal val="#ppt_x"/>
                                          </p:val>
                                        </p:tav>
                                      </p:tavLst>
                                    </p:anim>
                                    <p:anim calcmode="lin" valueType="num">
                                      <p:cBhvr additive="base">
                                        <p:cTn id="93" dur="500" fill="hold"/>
                                        <p:tgtEl>
                                          <p:spTgt spid="379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1" grpId="0" animBg="1"/>
      <p:bldP spid="37901" grpId="1" animBg="1"/>
      <p:bldP spid="37902" grpId="0"/>
      <p:bldP spid="37903" grpId="0"/>
      <p:bldP spid="37908" grpId="0"/>
      <p:bldP spid="37910" grpId="0" animBg="1"/>
      <p:bldP spid="37911" grpId="0" animBg="1"/>
      <p:bldP spid="37912" grpId="0" animBg="1"/>
      <p:bldP spid="37913" grpId="0"/>
      <p:bldP spid="37914" grpId="0" animBg="1"/>
      <p:bldP spid="37916" grpId="0" animBg="1"/>
      <p:bldP spid="37918" grpId="0" animBg="1"/>
      <p:bldP spid="379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Electric Fields</a:t>
            </a:r>
          </a:p>
        </p:txBody>
      </p:sp>
      <p:sp>
        <p:nvSpPr>
          <p:cNvPr id="32771" name="Rectangle 3"/>
          <p:cNvSpPr>
            <a:spLocks noGrp="1" noChangeArrowheads="1"/>
          </p:cNvSpPr>
          <p:nvPr>
            <p:ph idx="1"/>
          </p:nvPr>
        </p:nvSpPr>
        <p:spPr>
          <a:xfrm>
            <a:off x="457200" y="1600200"/>
            <a:ext cx="4191000" cy="4530725"/>
          </a:xfrm>
        </p:spPr>
        <p:txBody>
          <a:bodyPr/>
          <a:lstStyle/>
          <a:p>
            <a:pPr eaLnBrk="1" hangingPunct="1">
              <a:lnSpc>
                <a:spcPct val="90000"/>
              </a:lnSpc>
              <a:buFont typeface="Wingdings" pitchFamily="2" charset="2"/>
              <a:buNone/>
            </a:pPr>
            <a:r>
              <a:rPr lang="en-US" sz="2600" dirty="0" smtClean="0"/>
              <a:t>By definition, these are “LINES OF FORCE”</a:t>
            </a:r>
          </a:p>
          <a:p>
            <a:pPr eaLnBrk="1" hangingPunct="1">
              <a:lnSpc>
                <a:spcPct val="90000"/>
              </a:lnSpc>
              <a:buFont typeface="Wingdings" pitchFamily="2" charset="2"/>
              <a:buNone/>
            </a:pPr>
            <a:endParaRPr lang="en-US" sz="2600" dirty="0" smtClean="0"/>
          </a:p>
          <a:p>
            <a:pPr eaLnBrk="1" hangingPunct="1">
              <a:lnSpc>
                <a:spcPct val="90000"/>
              </a:lnSpc>
              <a:buFont typeface="Wingdings" pitchFamily="2" charset="2"/>
              <a:buNone/>
            </a:pPr>
            <a:r>
              <a:rPr lang="en-US" sz="2600" dirty="0" smtClean="0"/>
              <a:t>Some important facts:</a:t>
            </a:r>
          </a:p>
          <a:p>
            <a:pPr eaLnBrk="1" hangingPunct="1">
              <a:lnSpc>
                <a:spcPct val="90000"/>
              </a:lnSpc>
            </a:pPr>
            <a:r>
              <a:rPr lang="en-US" sz="2600" dirty="0" smtClean="0"/>
              <a:t>An electric field is a vector</a:t>
            </a:r>
          </a:p>
          <a:p>
            <a:pPr eaLnBrk="1" hangingPunct="1">
              <a:lnSpc>
                <a:spcPct val="90000"/>
              </a:lnSpc>
            </a:pPr>
            <a:r>
              <a:rPr lang="en-US" sz="2600" dirty="0" smtClean="0"/>
              <a:t>Always is in the direction that a POSITIVE “test” charge would move</a:t>
            </a:r>
          </a:p>
          <a:p>
            <a:pPr eaLnBrk="1" hangingPunct="1">
              <a:lnSpc>
                <a:spcPct val="90000"/>
              </a:lnSpc>
            </a:pPr>
            <a:r>
              <a:rPr lang="en-US" sz="2600" dirty="0" smtClean="0"/>
              <a:t>The amount of force PER “test” charge</a:t>
            </a:r>
          </a:p>
        </p:txBody>
      </p:sp>
      <p:pic>
        <p:nvPicPr>
          <p:cNvPr id="32772" name="Picture 5" descr="2e"/>
          <p:cNvPicPr>
            <a:picLocks noChangeAspect="1" noChangeArrowheads="1"/>
          </p:cNvPicPr>
          <p:nvPr/>
        </p:nvPicPr>
        <p:blipFill>
          <a:blip r:embed="rId2" cstate="print"/>
          <a:srcRect/>
          <a:stretch>
            <a:fillRect/>
          </a:stretch>
        </p:blipFill>
        <p:spPr bwMode="auto">
          <a:xfrm>
            <a:off x="4343400" y="609600"/>
            <a:ext cx="4210050" cy="2514600"/>
          </a:xfrm>
          <a:prstGeom prst="rect">
            <a:avLst/>
          </a:prstGeom>
          <a:noFill/>
          <a:ln w="9525">
            <a:noFill/>
            <a:miter lim="800000"/>
            <a:headEnd/>
            <a:tailEnd/>
          </a:ln>
        </p:spPr>
      </p:pic>
      <p:sp>
        <p:nvSpPr>
          <p:cNvPr id="32773" name="Text Box 6"/>
          <p:cNvSpPr txBox="1">
            <a:spLocks noChangeArrowheads="1"/>
          </p:cNvSpPr>
          <p:nvPr/>
        </p:nvSpPr>
        <p:spPr bwMode="auto">
          <a:xfrm>
            <a:off x="5089525" y="3770313"/>
            <a:ext cx="3673475" cy="2289175"/>
          </a:xfrm>
          <a:prstGeom prst="rect">
            <a:avLst/>
          </a:prstGeom>
          <a:noFill/>
          <a:ln w="9525">
            <a:noFill/>
            <a:miter lim="800000"/>
            <a:headEnd/>
            <a:tailEnd/>
          </a:ln>
        </p:spPr>
        <p:txBody>
          <a:bodyPr>
            <a:spAutoFit/>
          </a:bodyPr>
          <a:lstStyle/>
          <a:p>
            <a:r>
              <a:rPr lang="en-US"/>
              <a:t>If you placed a 2</a:t>
            </a:r>
            <a:r>
              <a:rPr lang="en-US" baseline="30000"/>
              <a:t>nd</a:t>
            </a:r>
            <a:r>
              <a:rPr lang="en-US"/>
              <a:t> positive charge (test charge), near the positive charge shown above, it would move </a:t>
            </a:r>
            <a:r>
              <a:rPr lang="en-US">
                <a:solidFill>
                  <a:srgbClr val="FF0000"/>
                </a:solidFill>
              </a:rPr>
              <a:t>AWAY.</a:t>
            </a:r>
          </a:p>
          <a:p>
            <a:endParaRPr lang="en-US"/>
          </a:p>
          <a:p>
            <a:r>
              <a:rPr lang="en-US"/>
              <a:t>If you placed that same charge near the negative charge shown above it would move </a:t>
            </a:r>
            <a:r>
              <a:rPr lang="en-US">
                <a:solidFill>
                  <a:srgbClr val="FF0000"/>
                </a:solidFill>
              </a:rPr>
              <a:t>TOWARDS.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smtClean="0"/>
              <a:t>Electric Fields and Newton’s Laws</a:t>
            </a:r>
          </a:p>
        </p:txBody>
      </p:sp>
      <p:sp>
        <p:nvSpPr>
          <p:cNvPr id="33795" name="Rectangle 3"/>
          <p:cNvSpPr>
            <a:spLocks noGrp="1" noChangeArrowheads="1"/>
          </p:cNvSpPr>
          <p:nvPr>
            <p:ph idx="1"/>
          </p:nvPr>
        </p:nvSpPr>
        <p:spPr>
          <a:xfrm>
            <a:off x="4648200" y="990600"/>
            <a:ext cx="4343400" cy="2286000"/>
          </a:xfrm>
        </p:spPr>
        <p:txBody>
          <a:bodyPr/>
          <a:lstStyle/>
          <a:p>
            <a:pPr eaLnBrk="1" hangingPunct="1">
              <a:buFont typeface="Wingdings" pitchFamily="2" charset="2"/>
              <a:buNone/>
            </a:pPr>
            <a:r>
              <a:rPr lang="en-US" sz="2400" smtClean="0"/>
              <a:t>Once again, the equation for </a:t>
            </a:r>
            <a:r>
              <a:rPr lang="en-US" sz="2400" smtClean="0">
                <a:solidFill>
                  <a:srgbClr val="FF0000"/>
                </a:solidFill>
              </a:rPr>
              <a:t>ELECTRIC FIELD</a:t>
            </a:r>
            <a:r>
              <a:rPr lang="en-US" sz="2400" smtClean="0"/>
              <a:t> is symbolic of the equation for </a:t>
            </a:r>
            <a:r>
              <a:rPr lang="en-US" sz="2400" smtClean="0">
                <a:solidFill>
                  <a:srgbClr val="FF0000"/>
                </a:solidFill>
              </a:rPr>
              <a:t>WEIGHT</a:t>
            </a:r>
            <a:r>
              <a:rPr lang="en-US" sz="2400" smtClean="0"/>
              <a:t> just like coulomb’s law is symbolic of Newton’s Law of Gravitation.</a:t>
            </a:r>
          </a:p>
        </p:txBody>
      </p:sp>
      <p:pic>
        <p:nvPicPr>
          <p:cNvPr id="33796" name="Picture 4"/>
          <p:cNvPicPr>
            <a:picLocks noChangeAspect="1" noChangeArrowheads="1"/>
          </p:cNvPicPr>
          <p:nvPr/>
        </p:nvPicPr>
        <p:blipFill>
          <a:blip r:embed="rId2" cstate="print"/>
          <a:srcRect/>
          <a:stretch>
            <a:fillRect/>
          </a:stretch>
        </p:blipFill>
        <p:spPr bwMode="auto">
          <a:xfrm>
            <a:off x="533400" y="990600"/>
            <a:ext cx="4114800" cy="2187575"/>
          </a:xfrm>
          <a:prstGeom prst="rect">
            <a:avLst/>
          </a:prstGeom>
          <a:noFill/>
          <a:ln w="9525">
            <a:noFill/>
            <a:miter lim="800000"/>
            <a:headEnd/>
            <a:tailEnd/>
          </a:ln>
        </p:spPr>
      </p:pic>
      <p:sp>
        <p:nvSpPr>
          <p:cNvPr id="33797" name="Text Box 5"/>
          <p:cNvSpPr txBox="1">
            <a:spLocks noChangeArrowheads="1"/>
          </p:cNvSpPr>
          <p:nvPr/>
        </p:nvSpPr>
        <p:spPr bwMode="auto">
          <a:xfrm>
            <a:off x="746125" y="3617913"/>
            <a:ext cx="7940675" cy="2289175"/>
          </a:xfrm>
          <a:prstGeom prst="rect">
            <a:avLst/>
          </a:prstGeom>
          <a:noFill/>
          <a:ln w="9525">
            <a:noFill/>
            <a:miter lim="800000"/>
            <a:headEnd/>
            <a:tailEnd/>
          </a:ln>
        </p:spPr>
        <p:txBody>
          <a:bodyPr>
            <a:spAutoFit/>
          </a:bodyPr>
          <a:lstStyle/>
          <a:p>
            <a:r>
              <a:rPr lang="en-US" dirty="0"/>
              <a:t>The symbol for Electric Field is, “E”. And since it is defined as a force per unit charge </a:t>
            </a:r>
            <a:r>
              <a:rPr lang="en-US" dirty="0" smtClean="0"/>
              <a:t>the </a:t>
            </a:r>
            <a:r>
              <a:rPr lang="en-US" dirty="0"/>
              <a:t>unit is </a:t>
            </a:r>
            <a:r>
              <a:rPr lang="en-US" dirty="0" err="1"/>
              <a:t>Newtons</a:t>
            </a:r>
            <a:r>
              <a:rPr lang="en-US" dirty="0"/>
              <a:t> per Coulomb, N/C.</a:t>
            </a:r>
          </a:p>
          <a:p>
            <a:endParaRPr lang="en-US" dirty="0"/>
          </a:p>
          <a:p>
            <a:r>
              <a:rPr lang="en-US" b="1" dirty="0">
                <a:solidFill>
                  <a:srgbClr val="FF0000"/>
                </a:solidFill>
              </a:rPr>
              <a:t>NOTE:</a:t>
            </a:r>
            <a:r>
              <a:rPr lang="en-US" dirty="0"/>
              <a:t> the equations above will ONLY help you determine the MAGNITUDE of the field or force. Conceptual understanding will help you determine the direction. </a:t>
            </a:r>
          </a:p>
          <a:p>
            <a:endParaRPr lang="en-US" dirty="0"/>
          </a:p>
          <a:p>
            <a:r>
              <a:rPr lang="en-US" dirty="0"/>
              <a:t>The “q” in the equation is that of a “test charge”.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smtClean="0"/>
              <a:t>Example</a:t>
            </a:r>
          </a:p>
        </p:txBody>
      </p:sp>
      <p:sp>
        <p:nvSpPr>
          <p:cNvPr id="5126" name="Rectangle 3"/>
          <p:cNvSpPr>
            <a:spLocks noGrp="1" noChangeArrowheads="1"/>
          </p:cNvSpPr>
          <p:nvPr>
            <p:ph type="body" sz="half" idx="1"/>
          </p:nvPr>
        </p:nvSpPr>
        <p:spPr>
          <a:xfrm>
            <a:off x="381000" y="914400"/>
            <a:ext cx="8458200" cy="914400"/>
          </a:xfrm>
        </p:spPr>
        <p:txBody>
          <a:bodyPr/>
          <a:lstStyle/>
          <a:p>
            <a:pPr eaLnBrk="1" hangingPunct="1">
              <a:lnSpc>
                <a:spcPct val="80000"/>
              </a:lnSpc>
              <a:buFont typeface="Wingdings" pitchFamily="2" charset="2"/>
              <a:buNone/>
            </a:pPr>
            <a:r>
              <a:rPr lang="en-US" sz="2200" b="1" smtClean="0"/>
              <a:t>An electron and proton are each placed at rest in an external field of 520 N/C. Calculate the speed of each particle after 48 ns</a:t>
            </a:r>
          </a:p>
        </p:txBody>
      </p:sp>
      <p:graphicFrame>
        <p:nvGraphicFramePr>
          <p:cNvPr id="27680" name="Group 32"/>
          <p:cNvGraphicFramePr>
            <a:graphicFrameLocks noGrp="1"/>
          </p:cNvGraphicFramePr>
          <p:nvPr>
            <p:ph sz="quarter" idx="2"/>
          </p:nvPr>
        </p:nvGraphicFramePr>
        <p:xfrm>
          <a:off x="609600" y="1981200"/>
          <a:ext cx="2514600" cy="3962402"/>
        </p:xfrm>
        <a:graphic>
          <a:graphicData uri="http://schemas.openxmlformats.org/drawingml/2006/table">
            <a:tbl>
              <a:tblPr/>
              <a:tblGrid>
                <a:gridCol w="2514600"/>
              </a:tblGrid>
              <a:tr h="5921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What do we know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t>
                      </a:r>
                      <a:r>
                        <a:rPr kumimoji="0" lang="en-US" sz="1600" b="0" i="0" u="none" strike="noStrike" cap="none" normalizeH="0" baseline="-25000" smtClean="0">
                          <a:ln>
                            <a:noFill/>
                          </a:ln>
                          <a:solidFill>
                            <a:schemeClr val="tx1"/>
                          </a:solidFill>
                          <a:effectLst/>
                          <a:latin typeface="Arial" charset="0"/>
                        </a:rPr>
                        <a:t>e</a:t>
                      </a:r>
                      <a:r>
                        <a:rPr kumimoji="0" lang="en-US" sz="1600" b="0" i="0" u="none" strike="noStrike" cap="none" normalizeH="0" baseline="0" smtClean="0">
                          <a:ln>
                            <a:noFill/>
                          </a:ln>
                          <a:solidFill>
                            <a:schemeClr val="tx1"/>
                          </a:solidFill>
                          <a:effectLst/>
                          <a:latin typeface="Arial" charset="0"/>
                        </a:rPr>
                        <a:t>=9.11 x 10</a:t>
                      </a:r>
                      <a:r>
                        <a:rPr kumimoji="0" lang="en-US" sz="1600" b="0" i="0" u="none" strike="noStrike" cap="none" normalizeH="0" baseline="30000" smtClean="0">
                          <a:ln>
                            <a:noFill/>
                          </a:ln>
                          <a:solidFill>
                            <a:schemeClr val="tx1"/>
                          </a:solidFill>
                          <a:effectLst/>
                          <a:latin typeface="Arial" charset="0"/>
                        </a:rPr>
                        <a:t>-31</a:t>
                      </a:r>
                      <a:r>
                        <a:rPr kumimoji="0" lang="en-US" sz="1600" b="0" i="0" u="none" strike="noStrike" cap="none" normalizeH="0" baseline="0" smtClean="0">
                          <a:ln>
                            <a:noFill/>
                          </a:ln>
                          <a:solidFill>
                            <a:schemeClr val="tx1"/>
                          </a:solidFill>
                          <a:effectLst/>
                          <a:latin typeface="Arial" charset="0"/>
                        </a:rPr>
                        <a:t> kg</a:t>
                      </a:r>
                      <a:endParaRPr kumimoji="0" lang="en-U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t>
                      </a:r>
                      <a:r>
                        <a:rPr kumimoji="0" lang="en-US" sz="1600" b="0" i="0" u="none" strike="noStrike" cap="none" normalizeH="0" baseline="-10000" smtClean="0">
                          <a:ln>
                            <a:noFill/>
                          </a:ln>
                          <a:solidFill>
                            <a:schemeClr val="tx1"/>
                          </a:solidFill>
                          <a:effectLst/>
                          <a:latin typeface="Arial" charset="0"/>
                        </a:rPr>
                        <a:t>p</a:t>
                      </a:r>
                      <a:r>
                        <a:rPr kumimoji="0" lang="en-US" sz="1600" b="0" i="0" u="none" strike="noStrike" cap="none" normalizeH="0" baseline="0" smtClean="0">
                          <a:ln>
                            <a:noFill/>
                          </a:ln>
                          <a:solidFill>
                            <a:schemeClr val="tx1"/>
                          </a:solidFill>
                          <a:effectLst/>
                          <a:latin typeface="Arial" charset="0"/>
                        </a:rPr>
                        <a:t>= 1.67 x10</a:t>
                      </a:r>
                      <a:r>
                        <a:rPr kumimoji="0" lang="en-US" sz="1600" b="0" i="0" u="none" strike="noStrike" cap="none" normalizeH="0" baseline="24000" smtClean="0">
                          <a:ln>
                            <a:noFill/>
                          </a:ln>
                          <a:solidFill>
                            <a:schemeClr val="tx1"/>
                          </a:solidFill>
                          <a:effectLst/>
                          <a:latin typeface="Arial" charset="0"/>
                        </a:rPr>
                        <a:t>-27</a:t>
                      </a:r>
                      <a:r>
                        <a:rPr kumimoji="0" lang="en-US" sz="1600" b="0" i="0" u="none" strike="noStrike" cap="none" normalizeH="0" baseline="0" smtClean="0">
                          <a:ln>
                            <a:noFill/>
                          </a:ln>
                          <a:solidFill>
                            <a:schemeClr val="tx1"/>
                          </a:solidFill>
                          <a:effectLst/>
                          <a:latin typeface="Arial" charset="0"/>
                        </a:rPr>
                        <a:t> kg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q</a:t>
                      </a:r>
                      <a:r>
                        <a:rPr kumimoji="0" lang="en-US" sz="1600" b="0" i="0" u="none" strike="noStrike" cap="none" normalizeH="0" baseline="-12000" smtClean="0">
                          <a:ln>
                            <a:noFill/>
                          </a:ln>
                          <a:solidFill>
                            <a:schemeClr val="tx1"/>
                          </a:solidFill>
                          <a:effectLst/>
                          <a:latin typeface="Arial" charset="0"/>
                        </a:rPr>
                        <a:t>both</a:t>
                      </a:r>
                      <a:r>
                        <a:rPr kumimoji="0" lang="en-US" sz="1600" b="0" i="0" u="none" strike="noStrike" cap="none" normalizeH="0" baseline="0" smtClean="0">
                          <a:ln>
                            <a:noFill/>
                          </a:ln>
                          <a:solidFill>
                            <a:schemeClr val="tx1"/>
                          </a:solidFill>
                          <a:effectLst/>
                          <a:latin typeface="Arial" charset="0"/>
                        </a:rPr>
                        <a:t>=1.6 x10</a:t>
                      </a:r>
                      <a:r>
                        <a:rPr kumimoji="0" lang="en-US" sz="1600" b="0" i="0" u="none" strike="noStrike" cap="none" normalizeH="0" baseline="30000" smtClean="0">
                          <a:ln>
                            <a:noFill/>
                          </a:ln>
                          <a:solidFill>
                            <a:schemeClr val="tx1"/>
                          </a:solidFill>
                          <a:effectLst/>
                          <a:latin typeface="Arial" charset="0"/>
                        </a:rPr>
                        <a:t>-19</a:t>
                      </a:r>
                      <a:r>
                        <a:rPr kumimoji="0" lang="en-US" sz="1600" b="0" i="0" u="none" strike="noStrike" cap="none" normalizeH="0" baseline="0" smtClean="0">
                          <a:ln>
                            <a:noFill/>
                          </a:ln>
                          <a:solidFill>
                            <a:schemeClr val="tx1"/>
                          </a:solidFill>
                          <a:effectLst/>
                          <a:latin typeface="Arial" charset="0"/>
                        </a:rPr>
                        <a:t> 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v</a:t>
                      </a:r>
                      <a:r>
                        <a:rPr kumimoji="0" lang="en-US" sz="1600" b="0" i="0" u="none" strike="noStrike" cap="none" normalizeH="0" baseline="-14000" smtClean="0">
                          <a:ln>
                            <a:noFill/>
                          </a:ln>
                          <a:solidFill>
                            <a:schemeClr val="tx1"/>
                          </a:solidFill>
                          <a:effectLst/>
                          <a:latin typeface="Arial" charset="0"/>
                        </a:rPr>
                        <a:t>o</a:t>
                      </a:r>
                      <a:r>
                        <a:rPr kumimoji="0" lang="en-US" sz="1600" b="0" i="0" u="none" strike="noStrike" cap="none" normalizeH="0" baseline="0" smtClean="0">
                          <a:ln>
                            <a:noFill/>
                          </a:ln>
                          <a:solidFill>
                            <a:schemeClr val="tx1"/>
                          </a:solidFill>
                          <a:effectLst/>
                          <a:latin typeface="Arial" charset="0"/>
                        </a:rPr>
                        <a:t> = 0 m/s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E = 520 N/C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t = 48 x 10</a:t>
                      </a:r>
                      <a:r>
                        <a:rPr kumimoji="0" lang="en-US" sz="2000" b="0" i="0" u="none" strike="noStrike" cap="none" normalizeH="0" baseline="30000" smtClean="0">
                          <a:ln>
                            <a:noFill/>
                          </a:ln>
                          <a:solidFill>
                            <a:schemeClr val="tx1"/>
                          </a:solidFill>
                          <a:effectLst/>
                          <a:latin typeface="Arial" charset="0"/>
                        </a:rPr>
                        <a:t>-9 </a:t>
                      </a:r>
                      <a:r>
                        <a:rPr kumimoji="0" lang="en-US" sz="2000" b="0" i="0" u="none" strike="noStrike" cap="none" normalizeH="0" baseline="0" smtClean="0">
                          <a:ln>
                            <a:noFill/>
                          </a:ln>
                          <a:solidFill>
                            <a:schemeClr val="tx1"/>
                          </a:solidFill>
                          <a:effectLst/>
                          <a:latin typeface="Arial" charset="0"/>
                        </a:rPr>
                        <a: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678" name="Object 30"/>
          <p:cNvGraphicFramePr>
            <a:graphicFrameLocks noChangeAspect="1"/>
          </p:cNvGraphicFramePr>
          <p:nvPr>
            <p:ph sz="quarter" idx="3"/>
          </p:nvPr>
        </p:nvGraphicFramePr>
        <p:xfrm>
          <a:off x="3276600" y="1600200"/>
          <a:ext cx="2817813" cy="1217613"/>
        </p:xfrm>
        <a:graphic>
          <a:graphicData uri="http://schemas.openxmlformats.org/presentationml/2006/ole">
            <p:oleObj spid="_x0000_s5122" name="Equation" r:id="rId3" imgW="1587240" imgH="685800" progId="Equation.3">
              <p:embed/>
            </p:oleObj>
          </a:graphicData>
        </a:graphic>
      </p:graphicFrame>
      <p:graphicFrame>
        <p:nvGraphicFramePr>
          <p:cNvPr id="27681" name="Object 33"/>
          <p:cNvGraphicFramePr>
            <a:graphicFrameLocks noChangeAspect="1"/>
          </p:cNvGraphicFramePr>
          <p:nvPr/>
        </p:nvGraphicFramePr>
        <p:xfrm>
          <a:off x="3352800" y="3048000"/>
          <a:ext cx="3733800" cy="1546225"/>
        </p:xfrm>
        <a:graphic>
          <a:graphicData uri="http://schemas.openxmlformats.org/presentationml/2006/ole">
            <p:oleObj spid="_x0000_s5123" name="Equation" r:id="rId4" imgW="1777680" imgH="736560" progId="Equation.3">
              <p:embed/>
            </p:oleObj>
          </a:graphicData>
        </a:graphic>
      </p:graphicFrame>
      <p:graphicFrame>
        <p:nvGraphicFramePr>
          <p:cNvPr id="27682" name="Object 34"/>
          <p:cNvGraphicFramePr>
            <a:graphicFrameLocks noChangeAspect="1"/>
          </p:cNvGraphicFramePr>
          <p:nvPr/>
        </p:nvGraphicFramePr>
        <p:xfrm>
          <a:off x="3352800" y="4648200"/>
          <a:ext cx="2286000" cy="1395413"/>
        </p:xfrm>
        <a:graphic>
          <a:graphicData uri="http://schemas.openxmlformats.org/presentationml/2006/ole">
            <p:oleObj spid="_x0000_s5124" name="Equation" r:id="rId5" imgW="1206360" imgH="736560" progId="Equation.3">
              <p:embed/>
            </p:oleObj>
          </a:graphicData>
        </a:graphic>
      </p:graphicFrame>
      <p:sp>
        <p:nvSpPr>
          <p:cNvPr id="27683" name="Text Box 35"/>
          <p:cNvSpPr txBox="1">
            <a:spLocks noChangeArrowheads="1"/>
          </p:cNvSpPr>
          <p:nvPr/>
        </p:nvSpPr>
        <p:spPr bwMode="auto">
          <a:xfrm>
            <a:off x="3886200" y="2438400"/>
            <a:ext cx="1520825" cy="366713"/>
          </a:xfrm>
          <a:prstGeom prst="rect">
            <a:avLst/>
          </a:prstGeom>
          <a:noFill/>
          <a:ln w="9525">
            <a:noFill/>
            <a:miter lim="800000"/>
            <a:headEnd/>
            <a:tailEnd/>
          </a:ln>
        </p:spPr>
        <p:txBody>
          <a:bodyPr wrap="none">
            <a:spAutoFit/>
          </a:bodyPr>
          <a:lstStyle/>
          <a:p>
            <a:r>
              <a:rPr lang="en-US" b="1">
                <a:solidFill>
                  <a:srgbClr val="FF0000"/>
                </a:solidFill>
              </a:rPr>
              <a:t>8.32 x10</a:t>
            </a:r>
            <a:r>
              <a:rPr lang="en-US" b="1" baseline="30000">
                <a:solidFill>
                  <a:srgbClr val="FF0000"/>
                </a:solidFill>
              </a:rPr>
              <a:t>-17</a:t>
            </a:r>
            <a:r>
              <a:rPr lang="en-US" b="1">
                <a:solidFill>
                  <a:srgbClr val="FF0000"/>
                </a:solidFill>
              </a:rPr>
              <a:t> N</a:t>
            </a:r>
          </a:p>
        </p:txBody>
      </p:sp>
      <p:sp>
        <p:nvSpPr>
          <p:cNvPr id="27684" name="Text Box 36"/>
          <p:cNvSpPr txBox="1">
            <a:spLocks noChangeArrowheads="1"/>
          </p:cNvSpPr>
          <p:nvPr/>
        </p:nvSpPr>
        <p:spPr bwMode="auto">
          <a:xfrm>
            <a:off x="7010400" y="3581400"/>
            <a:ext cx="1651000" cy="336550"/>
          </a:xfrm>
          <a:prstGeom prst="rect">
            <a:avLst/>
          </a:prstGeom>
          <a:noFill/>
          <a:ln w="9525">
            <a:noFill/>
            <a:miter lim="800000"/>
            <a:headEnd/>
            <a:tailEnd/>
          </a:ln>
        </p:spPr>
        <p:txBody>
          <a:bodyPr wrap="none">
            <a:spAutoFit/>
          </a:bodyPr>
          <a:lstStyle/>
          <a:p>
            <a:r>
              <a:rPr lang="en-US" sz="1600" b="1">
                <a:solidFill>
                  <a:srgbClr val="FF0000"/>
                </a:solidFill>
              </a:rPr>
              <a:t>9.13x10</a:t>
            </a:r>
            <a:r>
              <a:rPr lang="en-US" sz="1600" b="1" baseline="30000">
                <a:solidFill>
                  <a:srgbClr val="FF0000"/>
                </a:solidFill>
              </a:rPr>
              <a:t>13</a:t>
            </a:r>
            <a:r>
              <a:rPr lang="en-US" sz="1600" b="1">
                <a:solidFill>
                  <a:srgbClr val="FF0000"/>
                </a:solidFill>
              </a:rPr>
              <a:t> m/s/s</a:t>
            </a:r>
          </a:p>
        </p:txBody>
      </p:sp>
      <p:sp>
        <p:nvSpPr>
          <p:cNvPr id="27685" name="Text Box 37"/>
          <p:cNvSpPr txBox="1">
            <a:spLocks noChangeArrowheads="1"/>
          </p:cNvSpPr>
          <p:nvPr/>
        </p:nvSpPr>
        <p:spPr bwMode="auto">
          <a:xfrm>
            <a:off x="7086600" y="4114800"/>
            <a:ext cx="1708150" cy="336550"/>
          </a:xfrm>
          <a:prstGeom prst="rect">
            <a:avLst/>
          </a:prstGeom>
          <a:noFill/>
          <a:ln w="9525">
            <a:noFill/>
            <a:miter lim="800000"/>
            <a:headEnd/>
            <a:tailEnd/>
          </a:ln>
        </p:spPr>
        <p:txBody>
          <a:bodyPr wrap="none">
            <a:spAutoFit/>
          </a:bodyPr>
          <a:lstStyle/>
          <a:p>
            <a:r>
              <a:rPr lang="en-US" sz="1600" b="1">
                <a:solidFill>
                  <a:srgbClr val="FF0000"/>
                </a:solidFill>
              </a:rPr>
              <a:t>4.98 x10</a:t>
            </a:r>
            <a:r>
              <a:rPr lang="en-US" sz="1600" b="1" baseline="30000">
                <a:solidFill>
                  <a:srgbClr val="FF0000"/>
                </a:solidFill>
              </a:rPr>
              <a:t>10</a:t>
            </a:r>
            <a:r>
              <a:rPr lang="en-US" sz="1600" b="1">
                <a:solidFill>
                  <a:srgbClr val="FF0000"/>
                </a:solidFill>
              </a:rPr>
              <a:t> m/s/s</a:t>
            </a:r>
          </a:p>
        </p:txBody>
      </p:sp>
      <p:sp>
        <p:nvSpPr>
          <p:cNvPr id="27686" name="Text Box 38"/>
          <p:cNvSpPr txBox="1">
            <a:spLocks noChangeArrowheads="1"/>
          </p:cNvSpPr>
          <p:nvPr/>
        </p:nvSpPr>
        <p:spPr bwMode="auto">
          <a:xfrm>
            <a:off x="5638800" y="5105400"/>
            <a:ext cx="1460500" cy="336550"/>
          </a:xfrm>
          <a:prstGeom prst="rect">
            <a:avLst/>
          </a:prstGeom>
          <a:noFill/>
          <a:ln w="9525">
            <a:noFill/>
            <a:miter lim="800000"/>
            <a:headEnd/>
            <a:tailEnd/>
          </a:ln>
        </p:spPr>
        <p:txBody>
          <a:bodyPr wrap="none">
            <a:spAutoFit/>
          </a:bodyPr>
          <a:lstStyle/>
          <a:p>
            <a:r>
              <a:rPr lang="en-US" sz="1600" b="1">
                <a:solidFill>
                  <a:srgbClr val="FF0000"/>
                </a:solidFill>
              </a:rPr>
              <a:t>4.38 x10</a:t>
            </a:r>
            <a:r>
              <a:rPr lang="en-US" sz="1600" b="1" baseline="30000">
                <a:solidFill>
                  <a:srgbClr val="FF0000"/>
                </a:solidFill>
              </a:rPr>
              <a:t>6</a:t>
            </a:r>
            <a:r>
              <a:rPr lang="en-US" sz="1600" b="1">
                <a:solidFill>
                  <a:srgbClr val="FF0000"/>
                </a:solidFill>
              </a:rPr>
              <a:t> m/s</a:t>
            </a:r>
          </a:p>
        </p:txBody>
      </p:sp>
      <p:sp>
        <p:nvSpPr>
          <p:cNvPr id="27687" name="Text Box 39"/>
          <p:cNvSpPr txBox="1">
            <a:spLocks noChangeArrowheads="1"/>
          </p:cNvSpPr>
          <p:nvPr/>
        </p:nvSpPr>
        <p:spPr bwMode="auto">
          <a:xfrm>
            <a:off x="5699125" y="5546725"/>
            <a:ext cx="1460500" cy="336550"/>
          </a:xfrm>
          <a:prstGeom prst="rect">
            <a:avLst/>
          </a:prstGeom>
          <a:noFill/>
          <a:ln w="9525">
            <a:noFill/>
            <a:miter lim="800000"/>
            <a:headEnd/>
            <a:tailEnd/>
          </a:ln>
        </p:spPr>
        <p:txBody>
          <a:bodyPr wrap="none">
            <a:spAutoFit/>
          </a:bodyPr>
          <a:lstStyle/>
          <a:p>
            <a:r>
              <a:rPr lang="en-US" sz="1600" b="1">
                <a:solidFill>
                  <a:srgbClr val="FF0000"/>
                </a:solidFill>
              </a:rPr>
              <a:t>2.39 x10</a:t>
            </a:r>
            <a:r>
              <a:rPr lang="en-US" sz="1600" b="1" baseline="30000">
                <a:solidFill>
                  <a:srgbClr val="FF0000"/>
                </a:solidFill>
              </a:rPr>
              <a:t>3</a:t>
            </a:r>
            <a:r>
              <a:rPr lang="en-US" sz="1600" b="1">
                <a:solidFill>
                  <a:srgbClr val="FF0000"/>
                </a:solidFill>
              </a:rPr>
              <a:t>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78"/>
                                        </p:tgtEl>
                                        <p:attrNameLst>
                                          <p:attrName>style.visibility</p:attrName>
                                        </p:attrNameLst>
                                      </p:cBhvr>
                                      <p:to>
                                        <p:strVal val="visible"/>
                                      </p:to>
                                    </p:set>
                                    <p:anim calcmode="lin" valueType="num">
                                      <p:cBhvr additive="base">
                                        <p:cTn id="7" dur="500" fill="hold"/>
                                        <p:tgtEl>
                                          <p:spTgt spid="27678"/>
                                        </p:tgtEl>
                                        <p:attrNameLst>
                                          <p:attrName>ppt_x</p:attrName>
                                        </p:attrNameLst>
                                      </p:cBhvr>
                                      <p:tavLst>
                                        <p:tav tm="0">
                                          <p:val>
                                            <p:strVal val="#ppt_x"/>
                                          </p:val>
                                        </p:tav>
                                        <p:tav tm="100000">
                                          <p:val>
                                            <p:strVal val="#ppt_x"/>
                                          </p:val>
                                        </p:tav>
                                      </p:tavLst>
                                    </p:anim>
                                    <p:anim calcmode="lin" valueType="num">
                                      <p:cBhvr additive="base">
                                        <p:cTn id="8" dur="500" fill="hold"/>
                                        <p:tgtEl>
                                          <p:spTgt spid="276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83"/>
                                        </p:tgtEl>
                                        <p:attrNameLst>
                                          <p:attrName>style.visibility</p:attrName>
                                        </p:attrNameLst>
                                      </p:cBhvr>
                                      <p:to>
                                        <p:strVal val="visible"/>
                                      </p:to>
                                    </p:set>
                                    <p:anim calcmode="lin" valueType="num">
                                      <p:cBhvr additive="base">
                                        <p:cTn id="13" dur="500" fill="hold"/>
                                        <p:tgtEl>
                                          <p:spTgt spid="27683"/>
                                        </p:tgtEl>
                                        <p:attrNameLst>
                                          <p:attrName>ppt_x</p:attrName>
                                        </p:attrNameLst>
                                      </p:cBhvr>
                                      <p:tavLst>
                                        <p:tav tm="0">
                                          <p:val>
                                            <p:strVal val="#ppt_x"/>
                                          </p:val>
                                        </p:tav>
                                        <p:tav tm="100000">
                                          <p:val>
                                            <p:strVal val="#ppt_x"/>
                                          </p:val>
                                        </p:tav>
                                      </p:tavLst>
                                    </p:anim>
                                    <p:anim calcmode="lin" valueType="num">
                                      <p:cBhvr additive="base">
                                        <p:cTn id="14" dur="500" fill="hold"/>
                                        <p:tgtEl>
                                          <p:spTgt spid="2768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81"/>
                                        </p:tgtEl>
                                        <p:attrNameLst>
                                          <p:attrName>style.visibility</p:attrName>
                                        </p:attrNameLst>
                                      </p:cBhvr>
                                      <p:to>
                                        <p:strVal val="visible"/>
                                      </p:to>
                                    </p:set>
                                    <p:anim calcmode="lin" valueType="num">
                                      <p:cBhvr additive="base">
                                        <p:cTn id="19" dur="500" fill="hold"/>
                                        <p:tgtEl>
                                          <p:spTgt spid="27681"/>
                                        </p:tgtEl>
                                        <p:attrNameLst>
                                          <p:attrName>ppt_x</p:attrName>
                                        </p:attrNameLst>
                                      </p:cBhvr>
                                      <p:tavLst>
                                        <p:tav tm="0">
                                          <p:val>
                                            <p:strVal val="#ppt_x"/>
                                          </p:val>
                                        </p:tav>
                                        <p:tav tm="100000">
                                          <p:val>
                                            <p:strVal val="#ppt_x"/>
                                          </p:val>
                                        </p:tav>
                                      </p:tavLst>
                                    </p:anim>
                                    <p:anim calcmode="lin" valueType="num">
                                      <p:cBhvr additive="base">
                                        <p:cTn id="20" dur="500" fill="hold"/>
                                        <p:tgtEl>
                                          <p:spTgt spid="276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84"/>
                                        </p:tgtEl>
                                        <p:attrNameLst>
                                          <p:attrName>style.visibility</p:attrName>
                                        </p:attrNameLst>
                                      </p:cBhvr>
                                      <p:to>
                                        <p:strVal val="visible"/>
                                      </p:to>
                                    </p:set>
                                    <p:anim calcmode="lin" valueType="num">
                                      <p:cBhvr additive="base">
                                        <p:cTn id="25" dur="500" fill="hold"/>
                                        <p:tgtEl>
                                          <p:spTgt spid="27684"/>
                                        </p:tgtEl>
                                        <p:attrNameLst>
                                          <p:attrName>ppt_x</p:attrName>
                                        </p:attrNameLst>
                                      </p:cBhvr>
                                      <p:tavLst>
                                        <p:tav tm="0">
                                          <p:val>
                                            <p:strVal val="#ppt_x"/>
                                          </p:val>
                                        </p:tav>
                                        <p:tav tm="100000">
                                          <p:val>
                                            <p:strVal val="#ppt_x"/>
                                          </p:val>
                                        </p:tav>
                                      </p:tavLst>
                                    </p:anim>
                                    <p:anim calcmode="lin" valueType="num">
                                      <p:cBhvr additive="base">
                                        <p:cTn id="26" dur="500" fill="hold"/>
                                        <p:tgtEl>
                                          <p:spTgt spid="2768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85">
                                            <p:txEl>
                                              <p:pRg st="0" end="0"/>
                                            </p:txEl>
                                          </p:spTgt>
                                        </p:tgtEl>
                                        <p:attrNameLst>
                                          <p:attrName>style.visibility</p:attrName>
                                        </p:attrNameLst>
                                      </p:cBhvr>
                                      <p:to>
                                        <p:strVal val="visible"/>
                                      </p:to>
                                    </p:set>
                                    <p:anim calcmode="lin" valueType="num">
                                      <p:cBhvr additive="base">
                                        <p:cTn id="31" dur="500" fill="hold"/>
                                        <p:tgtEl>
                                          <p:spTgt spid="2768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82"/>
                                        </p:tgtEl>
                                        <p:attrNameLst>
                                          <p:attrName>style.visibility</p:attrName>
                                        </p:attrNameLst>
                                      </p:cBhvr>
                                      <p:to>
                                        <p:strVal val="visible"/>
                                      </p:to>
                                    </p:set>
                                    <p:anim calcmode="lin" valueType="num">
                                      <p:cBhvr additive="base">
                                        <p:cTn id="37" dur="500" fill="hold"/>
                                        <p:tgtEl>
                                          <p:spTgt spid="27682"/>
                                        </p:tgtEl>
                                        <p:attrNameLst>
                                          <p:attrName>ppt_x</p:attrName>
                                        </p:attrNameLst>
                                      </p:cBhvr>
                                      <p:tavLst>
                                        <p:tav tm="0">
                                          <p:val>
                                            <p:strVal val="#ppt_x"/>
                                          </p:val>
                                        </p:tav>
                                        <p:tav tm="100000">
                                          <p:val>
                                            <p:strVal val="#ppt_x"/>
                                          </p:val>
                                        </p:tav>
                                      </p:tavLst>
                                    </p:anim>
                                    <p:anim calcmode="lin" valueType="num">
                                      <p:cBhvr additive="base">
                                        <p:cTn id="38" dur="500" fill="hold"/>
                                        <p:tgtEl>
                                          <p:spTgt spid="2768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86"/>
                                        </p:tgtEl>
                                        <p:attrNameLst>
                                          <p:attrName>style.visibility</p:attrName>
                                        </p:attrNameLst>
                                      </p:cBhvr>
                                      <p:to>
                                        <p:strVal val="visible"/>
                                      </p:to>
                                    </p:set>
                                    <p:anim calcmode="lin" valueType="num">
                                      <p:cBhvr additive="base">
                                        <p:cTn id="43" dur="500" fill="hold"/>
                                        <p:tgtEl>
                                          <p:spTgt spid="27686"/>
                                        </p:tgtEl>
                                        <p:attrNameLst>
                                          <p:attrName>ppt_x</p:attrName>
                                        </p:attrNameLst>
                                      </p:cBhvr>
                                      <p:tavLst>
                                        <p:tav tm="0">
                                          <p:val>
                                            <p:strVal val="#ppt_x"/>
                                          </p:val>
                                        </p:tav>
                                        <p:tav tm="100000">
                                          <p:val>
                                            <p:strVal val="#ppt_x"/>
                                          </p:val>
                                        </p:tav>
                                      </p:tavLst>
                                    </p:anim>
                                    <p:anim calcmode="lin" valueType="num">
                                      <p:cBhvr additive="base">
                                        <p:cTn id="44" dur="500" fill="hold"/>
                                        <p:tgtEl>
                                          <p:spTgt spid="2768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87"/>
                                        </p:tgtEl>
                                        <p:attrNameLst>
                                          <p:attrName>style.visibility</p:attrName>
                                        </p:attrNameLst>
                                      </p:cBhvr>
                                      <p:to>
                                        <p:strVal val="visible"/>
                                      </p:to>
                                    </p:set>
                                    <p:anim calcmode="lin" valueType="num">
                                      <p:cBhvr additive="base">
                                        <p:cTn id="49" dur="500" fill="hold"/>
                                        <p:tgtEl>
                                          <p:spTgt spid="27687"/>
                                        </p:tgtEl>
                                        <p:attrNameLst>
                                          <p:attrName>ppt_x</p:attrName>
                                        </p:attrNameLst>
                                      </p:cBhvr>
                                      <p:tavLst>
                                        <p:tav tm="0">
                                          <p:val>
                                            <p:strVal val="#ppt_x"/>
                                          </p:val>
                                        </p:tav>
                                        <p:tav tm="100000">
                                          <p:val>
                                            <p:strVal val="#ppt_x"/>
                                          </p:val>
                                        </p:tav>
                                      </p:tavLst>
                                    </p:anim>
                                    <p:anim calcmode="lin" valueType="num">
                                      <p:cBhvr additive="base">
                                        <p:cTn id="50" dur="500" fill="hold"/>
                                        <p:tgtEl>
                                          <p:spTgt spid="276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3" grpId="0"/>
      <p:bldP spid="27684" grpId="0"/>
      <p:bldP spid="27686" grpId="0"/>
      <p:bldP spid="276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descr="EM1-4-fig2"/>
          <p:cNvPicPr>
            <a:picLocks noChangeAspect="1" noChangeArrowheads="1"/>
          </p:cNvPicPr>
          <p:nvPr/>
        </p:nvPicPr>
        <p:blipFill>
          <a:blip r:embed="rId3" cstate="print"/>
          <a:srcRect/>
          <a:stretch>
            <a:fillRect/>
          </a:stretch>
        </p:blipFill>
        <p:spPr bwMode="auto">
          <a:xfrm>
            <a:off x="609600" y="2362200"/>
            <a:ext cx="3028950" cy="2209800"/>
          </a:xfrm>
          <a:prstGeom prst="rect">
            <a:avLst/>
          </a:prstGeom>
          <a:noFill/>
          <a:ln w="9525">
            <a:noFill/>
            <a:miter lim="800000"/>
            <a:headEnd/>
            <a:tailEnd/>
          </a:ln>
        </p:spPr>
      </p:pic>
      <p:sp>
        <p:nvSpPr>
          <p:cNvPr id="6149" name="Rectangle 2"/>
          <p:cNvSpPr>
            <a:spLocks noGrp="1" noChangeArrowheads="1"/>
          </p:cNvSpPr>
          <p:nvPr>
            <p:ph type="title"/>
          </p:nvPr>
        </p:nvSpPr>
        <p:spPr/>
        <p:txBody>
          <a:bodyPr/>
          <a:lstStyle/>
          <a:p>
            <a:pPr eaLnBrk="1" hangingPunct="1"/>
            <a:r>
              <a:rPr lang="en-US" smtClean="0"/>
              <a:t>An Electric Point Charge</a:t>
            </a:r>
          </a:p>
        </p:txBody>
      </p:sp>
      <p:sp>
        <p:nvSpPr>
          <p:cNvPr id="6150" name="Rectangle 3"/>
          <p:cNvSpPr>
            <a:spLocks noGrp="1" noChangeArrowheads="1"/>
          </p:cNvSpPr>
          <p:nvPr>
            <p:ph type="body" sz="half" idx="1"/>
          </p:nvPr>
        </p:nvSpPr>
        <p:spPr>
          <a:xfrm>
            <a:off x="381000" y="914400"/>
            <a:ext cx="8458200" cy="990600"/>
          </a:xfrm>
        </p:spPr>
        <p:txBody>
          <a:bodyPr>
            <a:normAutofit fontScale="85000" lnSpcReduction="20000"/>
          </a:bodyPr>
          <a:lstStyle/>
          <a:p>
            <a:pPr eaLnBrk="1" hangingPunct="1">
              <a:lnSpc>
                <a:spcPct val="80000"/>
              </a:lnSpc>
              <a:buFont typeface="Wingdings" pitchFamily="2" charset="2"/>
              <a:buNone/>
            </a:pPr>
            <a:r>
              <a:rPr lang="en-US" sz="2200" smtClean="0"/>
              <a:t>As we have discussed, all charges exert forces on other charges due to a field around them. Suppose we want to know how strong the field is at a specific point in space near this charge the calculate the effects this charge will have on other charges should they be placed at that point. Likewise for a </a:t>
            </a:r>
            <a:r>
              <a:rPr lang="en-US" sz="2200" b="1" i="1" u="sng" smtClean="0"/>
              <a:t>very small</a:t>
            </a:r>
            <a:r>
              <a:rPr lang="en-US" sz="2200" smtClean="0"/>
              <a:t> amount of charge.</a:t>
            </a:r>
          </a:p>
        </p:txBody>
      </p:sp>
      <p:graphicFrame>
        <p:nvGraphicFramePr>
          <p:cNvPr id="6146" name="Object 9"/>
          <p:cNvGraphicFramePr>
            <a:graphicFrameLocks noChangeAspect="1"/>
          </p:cNvGraphicFramePr>
          <p:nvPr>
            <p:ph sz="quarter" idx="2"/>
          </p:nvPr>
        </p:nvGraphicFramePr>
        <p:xfrm>
          <a:off x="4038600" y="2362200"/>
          <a:ext cx="4419600" cy="2776538"/>
        </p:xfrm>
        <a:graphic>
          <a:graphicData uri="http://schemas.openxmlformats.org/presentationml/2006/ole">
            <p:oleObj spid="_x0000_s6146" name="Equation" r:id="rId4" imgW="1981080" imgH="1244520" progId="Equation.3">
              <p:embed/>
            </p:oleObj>
          </a:graphicData>
        </a:graphic>
      </p:graphicFrame>
      <p:graphicFrame>
        <p:nvGraphicFramePr>
          <p:cNvPr id="6147" name="Object 14"/>
          <p:cNvGraphicFramePr>
            <a:graphicFrameLocks noChangeAspect="1"/>
          </p:cNvGraphicFramePr>
          <p:nvPr>
            <p:ph sz="quarter" idx="3"/>
          </p:nvPr>
        </p:nvGraphicFramePr>
        <p:xfrm>
          <a:off x="4724400" y="5181600"/>
          <a:ext cx="3657600" cy="908050"/>
        </p:xfrm>
        <a:graphic>
          <a:graphicData uri="http://schemas.openxmlformats.org/presentationml/2006/ole">
            <p:oleObj spid="_x0000_s6147" name="Equation" r:id="rId5" imgW="1739880" imgH="431640" progId="Equation.3">
              <p:embed/>
            </p:oleObj>
          </a:graphicData>
        </a:graphic>
      </p:graphicFrame>
      <p:sp>
        <p:nvSpPr>
          <p:cNvPr id="30726" name="Oval 6"/>
          <p:cNvSpPr>
            <a:spLocks noChangeArrowheads="1"/>
          </p:cNvSpPr>
          <p:nvPr/>
        </p:nvSpPr>
        <p:spPr bwMode="auto">
          <a:xfrm>
            <a:off x="533400" y="3352800"/>
            <a:ext cx="1066800" cy="1447800"/>
          </a:xfrm>
          <a:prstGeom prst="ellipse">
            <a:avLst/>
          </a:prstGeom>
          <a:solidFill>
            <a:schemeClr val="accent1">
              <a:alpha val="0"/>
            </a:schemeClr>
          </a:solidFill>
          <a:ln w="25400">
            <a:solidFill>
              <a:srgbClr val="FF0000"/>
            </a:solidFill>
            <a:round/>
            <a:headEnd/>
            <a:tailEnd/>
          </a:ln>
        </p:spPr>
        <p:txBody>
          <a:bodyPr wrap="none" anchor="ctr"/>
          <a:lstStyle/>
          <a:p>
            <a:endParaRPr lang="en-US"/>
          </a:p>
        </p:txBody>
      </p:sp>
      <p:sp>
        <p:nvSpPr>
          <p:cNvPr id="30727" name="Line 7"/>
          <p:cNvSpPr>
            <a:spLocks noChangeShapeType="1"/>
          </p:cNvSpPr>
          <p:nvPr/>
        </p:nvSpPr>
        <p:spPr bwMode="auto">
          <a:xfrm>
            <a:off x="1219200" y="4876800"/>
            <a:ext cx="228600" cy="762000"/>
          </a:xfrm>
          <a:prstGeom prst="line">
            <a:avLst/>
          </a:prstGeom>
          <a:noFill/>
          <a:ln w="25400">
            <a:solidFill>
              <a:schemeClr val="tx1"/>
            </a:solidFill>
            <a:round/>
            <a:headEnd/>
            <a:tailEnd type="triangle" w="med" len="med"/>
          </a:ln>
        </p:spPr>
        <p:txBody>
          <a:bodyPr/>
          <a:lstStyle/>
          <a:p>
            <a:endParaRPr lang="en-US"/>
          </a:p>
        </p:txBody>
      </p:sp>
      <p:sp>
        <p:nvSpPr>
          <p:cNvPr id="30728" name="Text Box 8"/>
          <p:cNvSpPr txBox="1">
            <a:spLocks noChangeArrowheads="1"/>
          </p:cNvSpPr>
          <p:nvPr/>
        </p:nvSpPr>
        <p:spPr bwMode="auto">
          <a:xfrm>
            <a:off x="974725" y="5675313"/>
            <a:ext cx="1924050" cy="366712"/>
          </a:xfrm>
          <a:prstGeom prst="rect">
            <a:avLst/>
          </a:prstGeom>
          <a:noFill/>
          <a:ln w="9525">
            <a:noFill/>
            <a:miter lim="800000"/>
            <a:headEnd/>
            <a:tailEnd/>
          </a:ln>
        </p:spPr>
        <p:txBody>
          <a:bodyPr wrap="none">
            <a:spAutoFit/>
          </a:bodyPr>
          <a:lstStyle/>
          <a:p>
            <a:r>
              <a:rPr lang="en-US"/>
              <a:t>POINT CHARGE</a:t>
            </a:r>
          </a:p>
        </p:txBody>
      </p:sp>
      <p:sp>
        <p:nvSpPr>
          <p:cNvPr id="30731" name="Oval 11"/>
          <p:cNvSpPr>
            <a:spLocks noChangeArrowheads="1"/>
          </p:cNvSpPr>
          <p:nvPr/>
        </p:nvSpPr>
        <p:spPr bwMode="auto">
          <a:xfrm>
            <a:off x="2743200" y="2590800"/>
            <a:ext cx="762000" cy="1066800"/>
          </a:xfrm>
          <a:prstGeom prst="ellipse">
            <a:avLst/>
          </a:prstGeom>
          <a:solidFill>
            <a:schemeClr val="accent1">
              <a:alpha val="0"/>
            </a:schemeClr>
          </a:solidFill>
          <a:ln w="25400">
            <a:solidFill>
              <a:srgbClr val="FF0000"/>
            </a:solidFill>
            <a:round/>
            <a:headEnd/>
            <a:tailEnd/>
          </a:ln>
        </p:spPr>
        <p:txBody>
          <a:bodyPr wrap="none" anchor="ctr"/>
          <a:lstStyle/>
          <a:p>
            <a:endParaRPr lang="en-US"/>
          </a:p>
        </p:txBody>
      </p:sp>
      <p:sp>
        <p:nvSpPr>
          <p:cNvPr id="30732" name="Line 12"/>
          <p:cNvSpPr>
            <a:spLocks noChangeShapeType="1"/>
          </p:cNvSpPr>
          <p:nvPr/>
        </p:nvSpPr>
        <p:spPr bwMode="auto">
          <a:xfrm flipH="1">
            <a:off x="2971800" y="3657600"/>
            <a:ext cx="304800" cy="533400"/>
          </a:xfrm>
          <a:prstGeom prst="line">
            <a:avLst/>
          </a:prstGeom>
          <a:noFill/>
          <a:ln w="25400">
            <a:solidFill>
              <a:schemeClr val="tx1"/>
            </a:solidFill>
            <a:round/>
            <a:headEnd/>
            <a:tailEnd type="triangle" w="med" len="med"/>
          </a:ln>
        </p:spPr>
        <p:txBody>
          <a:bodyPr/>
          <a:lstStyle/>
          <a:p>
            <a:endParaRPr lang="en-US"/>
          </a:p>
        </p:txBody>
      </p:sp>
      <p:sp>
        <p:nvSpPr>
          <p:cNvPr id="30733" name="Text Box 13"/>
          <p:cNvSpPr txBox="1">
            <a:spLocks noChangeArrowheads="1"/>
          </p:cNvSpPr>
          <p:nvPr/>
        </p:nvSpPr>
        <p:spPr bwMode="auto">
          <a:xfrm>
            <a:off x="1981200" y="4343400"/>
            <a:ext cx="1809750" cy="366713"/>
          </a:xfrm>
          <a:prstGeom prst="rect">
            <a:avLst/>
          </a:prstGeom>
          <a:noFill/>
          <a:ln w="9525">
            <a:noFill/>
            <a:miter lim="800000"/>
            <a:headEnd/>
            <a:tailEnd/>
          </a:ln>
        </p:spPr>
        <p:txBody>
          <a:bodyPr wrap="none">
            <a:spAutoFit/>
          </a:bodyPr>
          <a:lstStyle/>
          <a:p>
            <a:r>
              <a:rPr lang="en-US"/>
              <a:t>TEST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heckerboard(across)">
                                      <p:cBhvr>
                                        <p:cTn id="7" dur="500"/>
                                        <p:tgtEl>
                                          <p:spTgt spid="307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box(in)">
                                      <p:cBhvr>
                                        <p:cTn id="12" dur="500"/>
                                        <p:tgtEl>
                                          <p:spTgt spid="3072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728"/>
                                        </p:tgtEl>
                                        <p:attrNameLst>
                                          <p:attrName>style.visibility</p:attrName>
                                        </p:attrNameLst>
                                      </p:cBhvr>
                                      <p:to>
                                        <p:strVal val="visible"/>
                                      </p:to>
                                    </p:set>
                                    <p:animEffect transition="in" filter="box(in)">
                                      <p:cBhvr>
                                        <p:cTn id="15" dur="500"/>
                                        <p:tgtEl>
                                          <p:spTgt spid="3072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0731"/>
                                        </p:tgtEl>
                                        <p:attrNameLst>
                                          <p:attrName>style.visibility</p:attrName>
                                        </p:attrNameLst>
                                      </p:cBhvr>
                                      <p:to>
                                        <p:strVal val="visible"/>
                                      </p:to>
                                    </p:set>
                                    <p:animEffect transition="in" filter="checkerboard(across)">
                                      <p:cBhvr>
                                        <p:cTn id="20" dur="500"/>
                                        <p:tgtEl>
                                          <p:spTgt spid="3073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0732"/>
                                        </p:tgtEl>
                                        <p:attrNameLst>
                                          <p:attrName>style.visibility</p:attrName>
                                        </p:attrNameLst>
                                      </p:cBhvr>
                                      <p:to>
                                        <p:strVal val="visible"/>
                                      </p:to>
                                    </p:set>
                                    <p:animEffect transition="in" filter="box(in)">
                                      <p:cBhvr>
                                        <p:cTn id="25" dur="500"/>
                                        <p:tgtEl>
                                          <p:spTgt spid="3073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0733"/>
                                        </p:tgtEl>
                                        <p:attrNameLst>
                                          <p:attrName>style.visibility</p:attrName>
                                        </p:attrNameLst>
                                      </p:cBhvr>
                                      <p:to>
                                        <p:strVal val="visible"/>
                                      </p:to>
                                    </p:set>
                                    <p:animEffect transition="in" filter="box(in)">
                                      <p:cBhvr>
                                        <p:cTn id="28" dur="5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7" grpId="0" animBg="1"/>
      <p:bldP spid="30728" grpId="0"/>
      <p:bldP spid="30731" grpId="0" animBg="1"/>
      <p:bldP spid="30732" grpId="0" animBg="1"/>
      <p:bldP spid="307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Example</a:t>
            </a:r>
          </a:p>
        </p:txBody>
      </p:sp>
      <p:sp>
        <p:nvSpPr>
          <p:cNvPr id="7172" name="Rectangle 3"/>
          <p:cNvSpPr>
            <a:spLocks noGrp="1" noChangeArrowheads="1"/>
          </p:cNvSpPr>
          <p:nvPr>
            <p:ph type="body" sz="half" idx="1"/>
          </p:nvPr>
        </p:nvSpPr>
        <p:spPr>
          <a:xfrm>
            <a:off x="381000" y="1066800"/>
            <a:ext cx="8001000" cy="1371600"/>
          </a:xfrm>
        </p:spPr>
        <p:txBody>
          <a:bodyPr/>
          <a:lstStyle/>
          <a:p>
            <a:pPr eaLnBrk="1" hangingPunct="1">
              <a:buFont typeface="Wingdings" pitchFamily="2" charset="2"/>
              <a:buNone/>
            </a:pPr>
            <a:r>
              <a:rPr lang="en-US" sz="2200" b="1" smtClean="0"/>
              <a:t>A -4x10</a:t>
            </a:r>
            <a:r>
              <a:rPr lang="en-US" sz="2200" b="1" baseline="30000" smtClean="0"/>
              <a:t>-12</a:t>
            </a:r>
            <a:r>
              <a:rPr lang="en-US" sz="2200" b="1" smtClean="0"/>
              <a:t>C charge Q is placed at the origin. What is the magnitude and direction of the electric field produced by Q if a test charge were placed at x = -0.2 m ?</a:t>
            </a:r>
          </a:p>
        </p:txBody>
      </p:sp>
      <p:graphicFrame>
        <p:nvGraphicFramePr>
          <p:cNvPr id="7170" name="Object 4"/>
          <p:cNvGraphicFramePr>
            <a:graphicFrameLocks noChangeAspect="1"/>
          </p:cNvGraphicFramePr>
          <p:nvPr>
            <p:ph sz="half" idx="2"/>
          </p:nvPr>
        </p:nvGraphicFramePr>
        <p:xfrm>
          <a:off x="762000" y="2438400"/>
          <a:ext cx="6248400" cy="3101975"/>
        </p:xfrm>
        <a:graphic>
          <a:graphicData uri="http://schemas.openxmlformats.org/presentationml/2006/ole">
            <p:oleObj spid="_x0000_s7170" name="Equation" r:id="rId3" imgW="1815840" imgH="901440" progId="Equation.3">
              <p:embed/>
            </p:oleObj>
          </a:graphicData>
        </a:graphic>
      </p:graphicFrame>
      <p:sp>
        <p:nvSpPr>
          <p:cNvPr id="32774" name="Text Box 6"/>
          <p:cNvSpPr txBox="1">
            <a:spLocks noChangeArrowheads="1"/>
          </p:cNvSpPr>
          <p:nvPr/>
        </p:nvSpPr>
        <p:spPr bwMode="auto">
          <a:xfrm>
            <a:off x="2574925" y="4075113"/>
            <a:ext cx="1212850" cy="366712"/>
          </a:xfrm>
          <a:prstGeom prst="rect">
            <a:avLst/>
          </a:prstGeom>
          <a:noFill/>
          <a:ln w="9525">
            <a:noFill/>
            <a:miter lim="800000"/>
            <a:headEnd/>
            <a:tailEnd/>
          </a:ln>
        </p:spPr>
        <p:txBody>
          <a:bodyPr wrap="none">
            <a:spAutoFit/>
          </a:bodyPr>
          <a:lstStyle/>
          <a:p>
            <a:r>
              <a:rPr lang="en-US" b="1">
                <a:solidFill>
                  <a:srgbClr val="FF0000"/>
                </a:solidFill>
              </a:rPr>
              <a:t>0.899 N/C</a:t>
            </a:r>
          </a:p>
        </p:txBody>
      </p:sp>
      <p:sp>
        <p:nvSpPr>
          <p:cNvPr id="32775" name="Text Box 7"/>
          <p:cNvSpPr txBox="1">
            <a:spLocks noChangeArrowheads="1"/>
          </p:cNvSpPr>
          <p:nvPr/>
        </p:nvSpPr>
        <p:spPr bwMode="auto">
          <a:xfrm>
            <a:off x="2270125" y="4989513"/>
            <a:ext cx="2622550" cy="366712"/>
          </a:xfrm>
          <a:prstGeom prst="rect">
            <a:avLst/>
          </a:prstGeom>
          <a:noFill/>
          <a:ln w="9525">
            <a:noFill/>
            <a:miter lim="800000"/>
            <a:headEnd/>
            <a:tailEnd/>
          </a:ln>
        </p:spPr>
        <p:txBody>
          <a:bodyPr wrap="none">
            <a:spAutoFit/>
          </a:bodyPr>
          <a:lstStyle/>
          <a:p>
            <a:r>
              <a:rPr lang="en-US" b="1">
                <a:solidFill>
                  <a:srgbClr val="FF0000"/>
                </a:solidFill>
              </a:rPr>
              <a:t>Towards Q to the right</a:t>
            </a:r>
          </a:p>
        </p:txBody>
      </p:sp>
      <p:sp>
        <p:nvSpPr>
          <p:cNvPr id="7175" name="Text Box 8"/>
          <p:cNvSpPr txBox="1">
            <a:spLocks noChangeArrowheads="1"/>
          </p:cNvSpPr>
          <p:nvPr/>
        </p:nvSpPr>
        <p:spPr bwMode="auto">
          <a:xfrm>
            <a:off x="746125" y="5599113"/>
            <a:ext cx="8016875" cy="641350"/>
          </a:xfrm>
          <a:prstGeom prst="rect">
            <a:avLst/>
          </a:prstGeom>
          <a:noFill/>
          <a:ln w="9525">
            <a:noFill/>
            <a:miter lim="800000"/>
            <a:headEnd/>
            <a:tailEnd/>
          </a:ln>
        </p:spPr>
        <p:txBody>
          <a:bodyPr>
            <a:spAutoFit/>
          </a:bodyPr>
          <a:lstStyle/>
          <a:p>
            <a:r>
              <a:rPr lang="en-US"/>
              <a:t>Remember, our equations will only give us MAGNITUDE. And the electric field LEAVES POSITIVE and ENTERS NEGATIVE.</a:t>
            </a:r>
          </a:p>
        </p:txBody>
      </p:sp>
      <p:sp>
        <p:nvSpPr>
          <p:cNvPr id="7176" name="Line 9"/>
          <p:cNvSpPr>
            <a:spLocks noChangeShapeType="1"/>
          </p:cNvSpPr>
          <p:nvPr/>
        </p:nvSpPr>
        <p:spPr bwMode="auto">
          <a:xfrm>
            <a:off x="7620000" y="3048000"/>
            <a:ext cx="0" cy="2438400"/>
          </a:xfrm>
          <a:prstGeom prst="line">
            <a:avLst/>
          </a:prstGeom>
          <a:noFill/>
          <a:ln w="9525">
            <a:solidFill>
              <a:schemeClr val="tx1"/>
            </a:solidFill>
            <a:round/>
            <a:headEnd/>
            <a:tailEnd/>
          </a:ln>
        </p:spPr>
        <p:txBody>
          <a:bodyPr/>
          <a:lstStyle/>
          <a:p>
            <a:endParaRPr lang="en-US"/>
          </a:p>
        </p:txBody>
      </p:sp>
      <p:sp>
        <p:nvSpPr>
          <p:cNvPr id="7177" name="Line 10"/>
          <p:cNvSpPr>
            <a:spLocks noChangeShapeType="1"/>
          </p:cNvSpPr>
          <p:nvPr/>
        </p:nvSpPr>
        <p:spPr bwMode="auto">
          <a:xfrm>
            <a:off x="6172200" y="4419600"/>
            <a:ext cx="2743200" cy="0"/>
          </a:xfrm>
          <a:prstGeom prst="line">
            <a:avLst/>
          </a:prstGeom>
          <a:noFill/>
          <a:ln w="9525">
            <a:solidFill>
              <a:schemeClr val="tx1"/>
            </a:solidFill>
            <a:round/>
            <a:headEnd/>
            <a:tailEnd/>
          </a:ln>
        </p:spPr>
        <p:txBody>
          <a:bodyPr/>
          <a:lstStyle/>
          <a:p>
            <a:endParaRPr lang="en-US"/>
          </a:p>
        </p:txBody>
      </p:sp>
      <p:sp>
        <p:nvSpPr>
          <p:cNvPr id="7178" name="Text Box 11"/>
          <p:cNvSpPr txBox="1">
            <a:spLocks noChangeArrowheads="1"/>
          </p:cNvSpPr>
          <p:nvPr/>
        </p:nvSpPr>
        <p:spPr bwMode="auto">
          <a:xfrm>
            <a:off x="7391400" y="4191000"/>
            <a:ext cx="438150" cy="366713"/>
          </a:xfrm>
          <a:prstGeom prst="rect">
            <a:avLst/>
          </a:prstGeom>
          <a:noFill/>
          <a:ln w="9525">
            <a:noFill/>
            <a:miter lim="800000"/>
            <a:headEnd/>
            <a:tailEnd/>
          </a:ln>
        </p:spPr>
        <p:txBody>
          <a:bodyPr wrap="none">
            <a:spAutoFit/>
          </a:bodyPr>
          <a:lstStyle/>
          <a:p>
            <a:r>
              <a:rPr lang="en-US" b="1">
                <a:solidFill>
                  <a:srgbClr val="FF0000"/>
                </a:solidFill>
              </a:rPr>
              <a:t>-Q</a:t>
            </a:r>
          </a:p>
        </p:txBody>
      </p:sp>
      <p:sp>
        <p:nvSpPr>
          <p:cNvPr id="7179" name="AutoShape 12"/>
          <p:cNvSpPr>
            <a:spLocks noChangeArrowheads="1"/>
          </p:cNvSpPr>
          <p:nvPr/>
        </p:nvSpPr>
        <p:spPr bwMode="auto">
          <a:xfrm>
            <a:off x="6858000" y="4343400"/>
            <a:ext cx="152400" cy="152400"/>
          </a:xfrm>
          <a:prstGeom prst="flowChartConnector">
            <a:avLst/>
          </a:prstGeom>
          <a:solidFill>
            <a:srgbClr val="FF0000"/>
          </a:solidFill>
          <a:ln w="9525">
            <a:solidFill>
              <a:srgbClr val="FF0000"/>
            </a:solidFill>
            <a:round/>
            <a:headEnd/>
            <a:tailEnd/>
          </a:ln>
        </p:spPr>
        <p:txBody>
          <a:bodyPr wrap="none" anchor="ctr"/>
          <a:lstStyle/>
          <a:p>
            <a:endParaRPr lang="en-US"/>
          </a:p>
        </p:txBody>
      </p:sp>
      <p:sp>
        <p:nvSpPr>
          <p:cNvPr id="7180" name="AutoShape 13"/>
          <p:cNvSpPr>
            <a:spLocks/>
          </p:cNvSpPr>
          <p:nvPr/>
        </p:nvSpPr>
        <p:spPr bwMode="auto">
          <a:xfrm rot="5400000">
            <a:off x="7010400" y="3733800"/>
            <a:ext cx="533400" cy="533400"/>
          </a:xfrm>
          <a:prstGeom prst="leftBrace">
            <a:avLst>
              <a:gd name="adj1" fmla="val 8333"/>
              <a:gd name="adj2" fmla="val 50000"/>
            </a:avLst>
          </a:prstGeom>
          <a:noFill/>
          <a:ln w="9525">
            <a:solidFill>
              <a:schemeClr val="tx1"/>
            </a:solidFill>
            <a:round/>
            <a:headEnd/>
            <a:tailEnd/>
          </a:ln>
        </p:spPr>
        <p:txBody>
          <a:bodyPr wrap="none" anchor="ctr"/>
          <a:lstStyle/>
          <a:p>
            <a:endParaRPr lang="en-US"/>
          </a:p>
        </p:txBody>
      </p:sp>
      <p:sp>
        <p:nvSpPr>
          <p:cNvPr id="7181" name="Text Box 14"/>
          <p:cNvSpPr txBox="1">
            <a:spLocks noChangeArrowheads="1"/>
          </p:cNvSpPr>
          <p:nvPr/>
        </p:nvSpPr>
        <p:spPr bwMode="auto">
          <a:xfrm>
            <a:off x="6934200" y="3429000"/>
            <a:ext cx="638175" cy="304800"/>
          </a:xfrm>
          <a:prstGeom prst="rect">
            <a:avLst/>
          </a:prstGeom>
          <a:noFill/>
          <a:ln w="9525">
            <a:noFill/>
            <a:miter lim="800000"/>
            <a:headEnd/>
            <a:tailEnd/>
          </a:ln>
        </p:spPr>
        <p:txBody>
          <a:bodyPr wrap="none">
            <a:spAutoFit/>
          </a:bodyPr>
          <a:lstStyle/>
          <a:p>
            <a:r>
              <a:rPr lang="en-US" sz="1400" b="1"/>
              <a:t>0.2 m</a:t>
            </a:r>
          </a:p>
        </p:txBody>
      </p:sp>
      <p:sp>
        <p:nvSpPr>
          <p:cNvPr id="32783" name="Line 15"/>
          <p:cNvSpPr>
            <a:spLocks noChangeShapeType="1"/>
          </p:cNvSpPr>
          <p:nvPr/>
        </p:nvSpPr>
        <p:spPr bwMode="auto">
          <a:xfrm>
            <a:off x="6172200" y="4419600"/>
            <a:ext cx="1219200" cy="0"/>
          </a:xfrm>
          <a:prstGeom prst="line">
            <a:avLst/>
          </a:prstGeom>
          <a:noFill/>
          <a:ln w="25400">
            <a:solidFill>
              <a:srgbClr val="0000FF"/>
            </a:solidFill>
            <a:round/>
            <a:headEnd/>
            <a:tailEnd type="triangle" w="med" len="med"/>
          </a:ln>
        </p:spPr>
        <p:txBody>
          <a:bodyPr/>
          <a:lstStyle/>
          <a:p>
            <a:endParaRPr lang="en-US"/>
          </a:p>
        </p:txBody>
      </p:sp>
      <p:sp>
        <p:nvSpPr>
          <p:cNvPr id="32784" name="Line 16"/>
          <p:cNvSpPr>
            <a:spLocks noChangeShapeType="1"/>
          </p:cNvSpPr>
          <p:nvPr/>
        </p:nvSpPr>
        <p:spPr bwMode="auto">
          <a:xfrm>
            <a:off x="7620000" y="3124200"/>
            <a:ext cx="0" cy="1143000"/>
          </a:xfrm>
          <a:prstGeom prst="line">
            <a:avLst/>
          </a:prstGeom>
          <a:noFill/>
          <a:ln w="25400">
            <a:solidFill>
              <a:srgbClr val="0000FF"/>
            </a:solidFill>
            <a:round/>
            <a:headEnd/>
            <a:tailEnd type="triangle" w="med" len="med"/>
          </a:ln>
        </p:spPr>
        <p:txBody>
          <a:bodyPr/>
          <a:lstStyle/>
          <a:p>
            <a:endParaRPr lang="en-US"/>
          </a:p>
        </p:txBody>
      </p:sp>
      <p:sp>
        <p:nvSpPr>
          <p:cNvPr id="32785" name="Line 17"/>
          <p:cNvSpPr>
            <a:spLocks noChangeShapeType="1"/>
          </p:cNvSpPr>
          <p:nvPr/>
        </p:nvSpPr>
        <p:spPr bwMode="auto">
          <a:xfrm flipH="1">
            <a:off x="7848600" y="4419600"/>
            <a:ext cx="990600" cy="0"/>
          </a:xfrm>
          <a:prstGeom prst="line">
            <a:avLst/>
          </a:prstGeom>
          <a:noFill/>
          <a:ln w="25400">
            <a:solidFill>
              <a:srgbClr val="0000FF"/>
            </a:solidFill>
            <a:round/>
            <a:headEnd/>
            <a:tailEnd type="triangle" w="med" len="med"/>
          </a:ln>
        </p:spPr>
        <p:txBody>
          <a:bodyPr/>
          <a:lstStyle/>
          <a:p>
            <a:endParaRPr lang="en-US"/>
          </a:p>
        </p:txBody>
      </p:sp>
      <p:sp>
        <p:nvSpPr>
          <p:cNvPr id="32786" name="Line 18"/>
          <p:cNvSpPr>
            <a:spLocks noChangeShapeType="1"/>
          </p:cNvSpPr>
          <p:nvPr/>
        </p:nvSpPr>
        <p:spPr bwMode="auto">
          <a:xfrm flipV="1">
            <a:off x="7620000" y="4572000"/>
            <a:ext cx="0" cy="838200"/>
          </a:xfrm>
          <a:prstGeom prst="line">
            <a:avLst/>
          </a:prstGeom>
          <a:noFill/>
          <a:ln w="25400">
            <a:solidFill>
              <a:srgbClr val="0000FF"/>
            </a:solidFill>
            <a:round/>
            <a:headEnd/>
            <a:tailEnd type="triangle" w="med" len="med"/>
          </a:ln>
        </p:spPr>
        <p:txBody>
          <a:bodyPr/>
          <a:lstStyle/>
          <a:p>
            <a:endParaRPr lang="en-US"/>
          </a:p>
        </p:txBody>
      </p:sp>
      <p:sp>
        <p:nvSpPr>
          <p:cNvPr id="32787" name="Text Box 19"/>
          <p:cNvSpPr txBox="1">
            <a:spLocks noChangeArrowheads="1"/>
          </p:cNvSpPr>
          <p:nvPr/>
        </p:nvSpPr>
        <p:spPr bwMode="auto">
          <a:xfrm>
            <a:off x="7696200" y="3429000"/>
            <a:ext cx="336550" cy="366713"/>
          </a:xfrm>
          <a:prstGeom prst="rect">
            <a:avLst/>
          </a:prstGeom>
          <a:noFill/>
          <a:ln w="9525">
            <a:noFill/>
            <a:miter lim="800000"/>
            <a:headEnd/>
            <a:tailEnd/>
          </a:ln>
        </p:spPr>
        <p:txBody>
          <a:bodyPr wrap="none">
            <a:spAutoFit/>
          </a:bodyPr>
          <a:lstStyle/>
          <a:p>
            <a:r>
              <a:rPr lang="en-US" b="1">
                <a:solidFill>
                  <a:srgbClr val="0000FF"/>
                </a:solidFill>
              </a:rPr>
              <a:t>E</a:t>
            </a:r>
          </a:p>
        </p:txBody>
      </p:sp>
      <p:sp>
        <p:nvSpPr>
          <p:cNvPr id="32788" name="Text Box 20"/>
          <p:cNvSpPr txBox="1">
            <a:spLocks noChangeArrowheads="1"/>
          </p:cNvSpPr>
          <p:nvPr/>
        </p:nvSpPr>
        <p:spPr bwMode="auto">
          <a:xfrm>
            <a:off x="8229600" y="3962400"/>
            <a:ext cx="336550" cy="366713"/>
          </a:xfrm>
          <a:prstGeom prst="rect">
            <a:avLst/>
          </a:prstGeom>
          <a:noFill/>
          <a:ln w="9525">
            <a:noFill/>
            <a:miter lim="800000"/>
            <a:headEnd/>
            <a:tailEnd/>
          </a:ln>
        </p:spPr>
        <p:txBody>
          <a:bodyPr wrap="none">
            <a:spAutoFit/>
          </a:bodyPr>
          <a:lstStyle/>
          <a:p>
            <a:r>
              <a:rPr lang="en-US" b="1">
                <a:solidFill>
                  <a:srgbClr val="0000FF"/>
                </a:solidFill>
              </a:rPr>
              <a:t>E</a:t>
            </a:r>
          </a:p>
        </p:txBody>
      </p:sp>
      <p:sp>
        <p:nvSpPr>
          <p:cNvPr id="32789" name="Text Box 21"/>
          <p:cNvSpPr txBox="1">
            <a:spLocks noChangeArrowheads="1"/>
          </p:cNvSpPr>
          <p:nvPr/>
        </p:nvSpPr>
        <p:spPr bwMode="auto">
          <a:xfrm>
            <a:off x="7620000" y="4953000"/>
            <a:ext cx="336550" cy="366713"/>
          </a:xfrm>
          <a:prstGeom prst="rect">
            <a:avLst/>
          </a:prstGeom>
          <a:noFill/>
          <a:ln w="9525">
            <a:noFill/>
            <a:miter lim="800000"/>
            <a:headEnd/>
            <a:tailEnd/>
          </a:ln>
        </p:spPr>
        <p:txBody>
          <a:bodyPr wrap="none">
            <a:spAutoFit/>
          </a:bodyPr>
          <a:lstStyle/>
          <a:p>
            <a:r>
              <a:rPr lang="en-US" b="1">
                <a:solidFill>
                  <a:srgbClr val="0000FF"/>
                </a:solidFill>
              </a:rPr>
              <a:t>E</a:t>
            </a:r>
          </a:p>
        </p:txBody>
      </p:sp>
      <p:sp>
        <p:nvSpPr>
          <p:cNvPr id="32790" name="Text Box 22"/>
          <p:cNvSpPr txBox="1">
            <a:spLocks noChangeArrowheads="1"/>
          </p:cNvSpPr>
          <p:nvPr/>
        </p:nvSpPr>
        <p:spPr bwMode="auto">
          <a:xfrm>
            <a:off x="6324600" y="4419600"/>
            <a:ext cx="336550" cy="366713"/>
          </a:xfrm>
          <a:prstGeom prst="rect">
            <a:avLst/>
          </a:prstGeom>
          <a:noFill/>
          <a:ln w="9525">
            <a:noFill/>
            <a:miter lim="800000"/>
            <a:headEnd/>
            <a:tailEnd/>
          </a:ln>
        </p:spPr>
        <p:txBody>
          <a:bodyPr wrap="none">
            <a:spAutoFit/>
          </a:bodyPr>
          <a:lstStyle/>
          <a:p>
            <a:r>
              <a:rPr lang="en-US" b="1">
                <a:solidFill>
                  <a:srgbClr val="0000FF"/>
                </a:solidFill>
              </a:rPr>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additive="base">
                                        <p:cTn id="7" dur="500" fill="hold"/>
                                        <p:tgtEl>
                                          <p:spTgt spid="32774"/>
                                        </p:tgtEl>
                                        <p:attrNameLst>
                                          <p:attrName>ppt_x</p:attrName>
                                        </p:attrNameLst>
                                      </p:cBhvr>
                                      <p:tavLst>
                                        <p:tav tm="0">
                                          <p:val>
                                            <p:strVal val="#ppt_x"/>
                                          </p:val>
                                        </p:tav>
                                        <p:tav tm="100000">
                                          <p:val>
                                            <p:strVal val="#ppt_x"/>
                                          </p:val>
                                        </p:tav>
                                      </p:tavLst>
                                    </p:anim>
                                    <p:anim calcmode="lin" valueType="num">
                                      <p:cBhvr additive="base">
                                        <p:cTn id="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5"/>
                                        </p:tgtEl>
                                        <p:attrNameLst>
                                          <p:attrName>style.visibility</p:attrName>
                                        </p:attrNameLst>
                                      </p:cBhvr>
                                      <p:to>
                                        <p:strVal val="visible"/>
                                      </p:to>
                                    </p:set>
                                    <p:anim calcmode="lin" valueType="num">
                                      <p:cBhvr additive="base">
                                        <p:cTn id="13" dur="500" fill="hold"/>
                                        <p:tgtEl>
                                          <p:spTgt spid="32775"/>
                                        </p:tgtEl>
                                        <p:attrNameLst>
                                          <p:attrName>ppt_x</p:attrName>
                                        </p:attrNameLst>
                                      </p:cBhvr>
                                      <p:tavLst>
                                        <p:tav tm="0">
                                          <p:val>
                                            <p:strVal val="#ppt_x"/>
                                          </p:val>
                                        </p:tav>
                                        <p:tav tm="100000">
                                          <p:val>
                                            <p:strVal val="#ppt_x"/>
                                          </p:val>
                                        </p:tav>
                                      </p:tavLst>
                                    </p:anim>
                                    <p:anim calcmode="lin" valueType="num">
                                      <p:cBhvr additive="base">
                                        <p:cTn id="14" dur="500" fill="hold"/>
                                        <p:tgtEl>
                                          <p:spTgt spid="32775"/>
                                        </p:tgtEl>
                                        <p:attrNameLst>
                                          <p:attrName>ppt_y</p:attrName>
                                        </p:attrNameLst>
                                      </p:cBhvr>
                                      <p:tavLst>
                                        <p:tav tm="0">
                                          <p:val>
                                            <p:strVal val="1+#ppt_h/2"/>
                                          </p:val>
                                        </p:tav>
                                        <p:tav tm="100000">
                                          <p:val>
                                            <p:strVal val="#ppt_y"/>
                                          </p:val>
                                        </p:tav>
                                      </p:tavLst>
                                    </p:anim>
                                  </p:childTnLst>
                                </p:cTn>
                              </p:par>
                              <p:par>
                                <p:cTn id="15" presetID="4" presetClass="entr" presetSubtype="16" fill="hold" grpId="0" nodeType="withEffect">
                                  <p:stCondLst>
                                    <p:cond delay="0"/>
                                  </p:stCondLst>
                                  <p:childTnLst>
                                    <p:set>
                                      <p:cBhvr>
                                        <p:cTn id="16" dur="1" fill="hold">
                                          <p:stCondLst>
                                            <p:cond delay="0"/>
                                          </p:stCondLst>
                                        </p:cTn>
                                        <p:tgtEl>
                                          <p:spTgt spid="32784"/>
                                        </p:tgtEl>
                                        <p:attrNameLst>
                                          <p:attrName>style.visibility</p:attrName>
                                        </p:attrNameLst>
                                      </p:cBhvr>
                                      <p:to>
                                        <p:strVal val="visible"/>
                                      </p:to>
                                    </p:set>
                                    <p:animEffect transition="in" filter="box(in)">
                                      <p:cBhvr>
                                        <p:cTn id="17" dur="500"/>
                                        <p:tgtEl>
                                          <p:spTgt spid="3278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2785"/>
                                        </p:tgtEl>
                                        <p:attrNameLst>
                                          <p:attrName>style.visibility</p:attrName>
                                        </p:attrNameLst>
                                      </p:cBhvr>
                                      <p:to>
                                        <p:strVal val="visible"/>
                                      </p:to>
                                    </p:set>
                                    <p:animEffect transition="in" filter="box(in)">
                                      <p:cBhvr>
                                        <p:cTn id="20" dur="500"/>
                                        <p:tgtEl>
                                          <p:spTgt spid="3278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2786"/>
                                        </p:tgtEl>
                                        <p:attrNameLst>
                                          <p:attrName>style.visibility</p:attrName>
                                        </p:attrNameLst>
                                      </p:cBhvr>
                                      <p:to>
                                        <p:strVal val="visible"/>
                                      </p:to>
                                    </p:set>
                                    <p:animEffect transition="in" filter="box(in)">
                                      <p:cBhvr>
                                        <p:cTn id="23" dur="500"/>
                                        <p:tgtEl>
                                          <p:spTgt spid="3278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2787"/>
                                        </p:tgtEl>
                                        <p:attrNameLst>
                                          <p:attrName>style.visibility</p:attrName>
                                        </p:attrNameLst>
                                      </p:cBhvr>
                                      <p:to>
                                        <p:strVal val="visible"/>
                                      </p:to>
                                    </p:set>
                                    <p:animEffect transition="in" filter="box(in)">
                                      <p:cBhvr>
                                        <p:cTn id="26" dur="500"/>
                                        <p:tgtEl>
                                          <p:spTgt spid="32787"/>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2788"/>
                                        </p:tgtEl>
                                        <p:attrNameLst>
                                          <p:attrName>style.visibility</p:attrName>
                                        </p:attrNameLst>
                                      </p:cBhvr>
                                      <p:to>
                                        <p:strVal val="visible"/>
                                      </p:to>
                                    </p:set>
                                    <p:animEffect transition="in" filter="box(in)">
                                      <p:cBhvr>
                                        <p:cTn id="29" dur="500"/>
                                        <p:tgtEl>
                                          <p:spTgt spid="3278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2789"/>
                                        </p:tgtEl>
                                        <p:attrNameLst>
                                          <p:attrName>style.visibility</p:attrName>
                                        </p:attrNameLst>
                                      </p:cBhvr>
                                      <p:to>
                                        <p:strVal val="visible"/>
                                      </p:to>
                                    </p:set>
                                    <p:animEffect transition="in" filter="box(in)">
                                      <p:cBhvr>
                                        <p:cTn id="32" dur="500"/>
                                        <p:tgtEl>
                                          <p:spTgt spid="32789"/>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2790"/>
                                        </p:tgtEl>
                                        <p:attrNameLst>
                                          <p:attrName>style.visibility</p:attrName>
                                        </p:attrNameLst>
                                      </p:cBhvr>
                                      <p:to>
                                        <p:strVal val="visible"/>
                                      </p:to>
                                    </p:set>
                                    <p:animEffect transition="in" filter="box(in)">
                                      <p:cBhvr>
                                        <p:cTn id="35" dur="500"/>
                                        <p:tgtEl>
                                          <p:spTgt spid="3279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2783"/>
                                        </p:tgtEl>
                                        <p:attrNameLst>
                                          <p:attrName>style.visibility</p:attrName>
                                        </p:attrNameLst>
                                      </p:cBhvr>
                                      <p:to>
                                        <p:strVal val="visible"/>
                                      </p:to>
                                    </p:set>
                                    <p:animEffect transition="in" filter="box(in)">
                                      <p:cBhvr>
                                        <p:cTn id="38" dur="5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P spid="32783" grpId="0" animBg="1"/>
      <p:bldP spid="32784" grpId="0" animBg="1"/>
      <p:bldP spid="32785" grpId="0" animBg="1"/>
      <p:bldP spid="32786" grpId="0" animBg="1"/>
      <p:bldP spid="32787" grpId="0"/>
      <p:bldP spid="32788" grpId="0"/>
      <p:bldP spid="32789" grpId="0"/>
      <p:bldP spid="327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mtClean="0"/>
              <a:t>Electric Field of a Conductor</a:t>
            </a:r>
          </a:p>
        </p:txBody>
      </p:sp>
      <p:sp>
        <p:nvSpPr>
          <p:cNvPr id="8196" name="Rectangle 3"/>
          <p:cNvSpPr>
            <a:spLocks noGrp="1" noChangeArrowheads="1"/>
          </p:cNvSpPr>
          <p:nvPr>
            <p:ph type="body" sz="half" idx="1"/>
          </p:nvPr>
        </p:nvSpPr>
        <p:spPr>
          <a:xfrm>
            <a:off x="381000" y="990600"/>
            <a:ext cx="8458200" cy="1371600"/>
          </a:xfrm>
        </p:spPr>
        <p:txBody>
          <a:bodyPr/>
          <a:lstStyle/>
          <a:p>
            <a:pPr eaLnBrk="1" hangingPunct="1">
              <a:lnSpc>
                <a:spcPct val="80000"/>
              </a:lnSpc>
              <a:buFont typeface="Wingdings" pitchFamily="2" charset="2"/>
              <a:buNone/>
            </a:pPr>
            <a:r>
              <a:rPr lang="en-US" sz="2000" smtClean="0"/>
              <a:t>A few more things about electric fields, suppose you bring a conductor NEAR a charged object. The side closest to which ever charge will be INDUCED the opposite charge. However, the charge will ONLY exist on the surface. There will never be an electric field inside a conductor. Insulators, however, can store the charge inside. </a:t>
            </a:r>
          </a:p>
        </p:txBody>
      </p:sp>
      <p:graphicFrame>
        <p:nvGraphicFramePr>
          <p:cNvPr id="8194" name="Object 7"/>
          <p:cNvGraphicFramePr>
            <a:graphicFrameLocks noChangeAspect="1"/>
          </p:cNvGraphicFramePr>
          <p:nvPr>
            <p:ph sz="half" idx="2"/>
          </p:nvPr>
        </p:nvGraphicFramePr>
        <p:xfrm>
          <a:off x="2743200" y="2438400"/>
          <a:ext cx="4038600" cy="3670300"/>
        </p:xfrm>
        <a:graphic>
          <a:graphicData uri="http://schemas.openxmlformats.org/presentationml/2006/ole">
            <p:oleObj spid="_x0000_s8194" name="Paint Shop Pro Image" r:id="rId3" imgW="6429268" imgH="5843902" progId="">
              <p:embed/>
            </p:oleObj>
          </a:graphicData>
        </a:graphic>
      </p:graphicFrame>
      <p:sp>
        <p:nvSpPr>
          <p:cNvPr id="8197" name="Text Box 9"/>
          <p:cNvSpPr txBox="1">
            <a:spLocks noChangeArrowheads="1"/>
          </p:cNvSpPr>
          <p:nvPr/>
        </p:nvSpPr>
        <p:spPr bwMode="auto">
          <a:xfrm>
            <a:off x="685800" y="3733800"/>
            <a:ext cx="2286000" cy="915988"/>
          </a:xfrm>
          <a:prstGeom prst="rect">
            <a:avLst/>
          </a:prstGeom>
          <a:noFill/>
          <a:ln w="9525">
            <a:noFill/>
            <a:miter lim="800000"/>
            <a:headEnd/>
            <a:tailEnd/>
          </a:ln>
        </p:spPr>
        <p:txBody>
          <a:bodyPr>
            <a:spAutoFit/>
          </a:bodyPr>
          <a:lstStyle/>
          <a:p>
            <a:r>
              <a:rPr lang="en-US"/>
              <a:t>There must be a positive charge on this side</a:t>
            </a:r>
          </a:p>
        </p:txBody>
      </p:sp>
      <p:sp>
        <p:nvSpPr>
          <p:cNvPr id="8198" name="Text Box 10"/>
          <p:cNvSpPr txBox="1">
            <a:spLocks noChangeArrowheads="1"/>
          </p:cNvSpPr>
          <p:nvPr/>
        </p:nvSpPr>
        <p:spPr bwMode="auto">
          <a:xfrm>
            <a:off x="6553200" y="3581400"/>
            <a:ext cx="2286000" cy="2014538"/>
          </a:xfrm>
          <a:prstGeom prst="rect">
            <a:avLst/>
          </a:prstGeom>
          <a:noFill/>
          <a:ln w="9525">
            <a:noFill/>
            <a:miter lim="800000"/>
            <a:headEnd/>
            <a:tailEnd/>
          </a:ln>
        </p:spPr>
        <p:txBody>
          <a:bodyPr>
            <a:spAutoFit/>
          </a:bodyPr>
          <a:lstStyle/>
          <a:p>
            <a:r>
              <a:rPr lang="en-US"/>
              <a:t>There must be a negative charge on this side OR this side was induced positive due to the other side being negative.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Electric Charge</a:t>
            </a:r>
          </a:p>
        </p:txBody>
      </p:sp>
      <p:sp>
        <p:nvSpPr>
          <p:cNvPr id="24579" name="Rectangle 3"/>
          <p:cNvSpPr>
            <a:spLocks noGrp="1" noChangeArrowheads="1"/>
          </p:cNvSpPr>
          <p:nvPr>
            <p:ph idx="1"/>
          </p:nvPr>
        </p:nvSpPr>
        <p:spPr>
          <a:xfrm>
            <a:off x="381000" y="1143000"/>
            <a:ext cx="8229600" cy="4530725"/>
          </a:xfrm>
        </p:spPr>
        <p:txBody>
          <a:bodyPr/>
          <a:lstStyle/>
          <a:p>
            <a:pPr eaLnBrk="1" hangingPunct="1">
              <a:buFont typeface="Wingdings" pitchFamily="2" charset="2"/>
              <a:buNone/>
            </a:pPr>
            <a:r>
              <a:rPr lang="en-US" smtClean="0"/>
              <a:t>“</a:t>
            </a:r>
            <a:r>
              <a:rPr lang="en-US" smtClean="0">
                <a:solidFill>
                  <a:srgbClr val="FF0000"/>
                </a:solidFill>
              </a:rPr>
              <a:t>Charge</a:t>
            </a:r>
            <a:r>
              <a:rPr lang="en-US" smtClean="0"/>
              <a:t>” is a property of subatomic particles.</a:t>
            </a:r>
          </a:p>
          <a:p>
            <a:pPr eaLnBrk="1" hangingPunct="1">
              <a:buFont typeface="Wingdings" pitchFamily="2" charset="2"/>
              <a:buNone/>
            </a:pPr>
            <a:r>
              <a:rPr lang="en-US" i="1" smtClean="0"/>
              <a:t>Facts about charge</a:t>
            </a:r>
            <a:r>
              <a:rPr lang="en-US" smtClean="0"/>
              <a:t>:</a:t>
            </a:r>
          </a:p>
          <a:p>
            <a:pPr eaLnBrk="1" hangingPunct="1"/>
            <a:r>
              <a:rPr lang="en-US" smtClean="0"/>
              <a:t>There are basically 2 types: positive (protons) and negative (electrons)</a:t>
            </a:r>
          </a:p>
          <a:p>
            <a:pPr eaLnBrk="1" hangingPunct="1"/>
            <a:r>
              <a:rPr lang="en-US" smtClean="0"/>
              <a:t>LIKE charges REPEL and OPPOSITE charges ATTRACT</a:t>
            </a:r>
          </a:p>
          <a:p>
            <a:pPr eaLnBrk="1" hangingPunct="1"/>
            <a:r>
              <a:rPr lang="en-US" smtClean="0"/>
              <a:t>Charges are symbolic of fluids in that they can be in 2 states, STATIC or DYNAMIC.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Extended Charge Distributions</a:t>
            </a:r>
          </a:p>
        </p:txBody>
      </p:sp>
      <p:sp>
        <p:nvSpPr>
          <p:cNvPr id="34819" name="Rectangle 3"/>
          <p:cNvSpPr>
            <a:spLocks noGrp="1" noChangeArrowheads="1"/>
          </p:cNvSpPr>
          <p:nvPr>
            <p:ph idx="1"/>
          </p:nvPr>
        </p:nvSpPr>
        <p:spPr>
          <a:xfrm>
            <a:off x="381000" y="1066800"/>
            <a:ext cx="8229600" cy="1066800"/>
          </a:xfrm>
        </p:spPr>
        <p:txBody>
          <a:bodyPr/>
          <a:lstStyle/>
          <a:p>
            <a:pPr eaLnBrk="1" hangingPunct="1">
              <a:lnSpc>
                <a:spcPct val="90000"/>
              </a:lnSpc>
              <a:buFont typeface="Wingdings" pitchFamily="2" charset="2"/>
              <a:buNone/>
            </a:pPr>
            <a:r>
              <a:rPr lang="en-US" sz="2100" smtClean="0"/>
              <a:t>All we have done so far has been dealing with specific POINTS in space. What if we are dealing with an OBJECT that has a continuous amount of charge over its surface?</a:t>
            </a:r>
          </a:p>
        </p:txBody>
      </p:sp>
      <p:pic>
        <p:nvPicPr>
          <p:cNvPr id="34820" name="Picture 4"/>
          <p:cNvPicPr>
            <a:picLocks noChangeAspect="1" noChangeArrowheads="1"/>
          </p:cNvPicPr>
          <p:nvPr/>
        </p:nvPicPr>
        <p:blipFill>
          <a:blip r:embed="rId2" cstate="print"/>
          <a:srcRect/>
          <a:stretch>
            <a:fillRect/>
          </a:stretch>
        </p:blipFill>
        <p:spPr bwMode="auto">
          <a:xfrm>
            <a:off x="838200" y="2438400"/>
            <a:ext cx="3490913" cy="2984500"/>
          </a:xfrm>
          <a:prstGeom prst="rect">
            <a:avLst/>
          </a:prstGeom>
          <a:noFill/>
          <a:ln w="9525">
            <a:noFill/>
            <a:miter lim="800000"/>
            <a:headEnd/>
            <a:tailEnd/>
          </a:ln>
        </p:spPr>
      </p:pic>
      <p:sp>
        <p:nvSpPr>
          <p:cNvPr id="34821" name="Rectangle 5"/>
          <p:cNvSpPr>
            <a:spLocks noChangeArrowheads="1"/>
          </p:cNvSpPr>
          <p:nvPr/>
        </p:nvSpPr>
        <p:spPr bwMode="auto">
          <a:xfrm>
            <a:off x="3886200" y="2133600"/>
            <a:ext cx="4572000" cy="1739900"/>
          </a:xfrm>
          <a:prstGeom prst="rect">
            <a:avLst/>
          </a:prstGeom>
          <a:noFill/>
          <a:ln w="9525">
            <a:noFill/>
            <a:miter lim="800000"/>
            <a:headEnd/>
            <a:tailEnd/>
          </a:ln>
        </p:spPr>
        <p:txBody>
          <a:bodyPr>
            <a:spAutoFit/>
          </a:bodyPr>
          <a:lstStyle/>
          <a:p>
            <a:r>
              <a:rPr lang="en-US" b="1"/>
              <a:t>Consider a hoop of radius R with a</a:t>
            </a:r>
          </a:p>
          <a:p>
            <a:r>
              <a:rPr lang="en-US" b="1"/>
              <a:t>total charge of Q distributed</a:t>
            </a:r>
          </a:p>
          <a:p>
            <a:r>
              <a:rPr lang="en-US" b="1"/>
              <a:t>uniformly on its surface. Let's</a:t>
            </a:r>
          </a:p>
          <a:p>
            <a:r>
              <a:rPr lang="en-US" b="1"/>
              <a:t>derive an expression for the electric</a:t>
            </a:r>
          </a:p>
          <a:p>
            <a:r>
              <a:rPr lang="en-US" b="1"/>
              <a:t>field at distance “b” units down the</a:t>
            </a:r>
          </a:p>
          <a:p>
            <a:r>
              <a:rPr lang="en-US" b="1"/>
              <a:t>+x axis.</a:t>
            </a:r>
          </a:p>
        </p:txBody>
      </p:sp>
      <p:sp>
        <p:nvSpPr>
          <p:cNvPr id="34822" name="Rectangle 6"/>
          <p:cNvSpPr>
            <a:spLocks noChangeArrowheads="1"/>
          </p:cNvSpPr>
          <p:nvPr/>
        </p:nvSpPr>
        <p:spPr bwMode="auto">
          <a:xfrm>
            <a:off x="2667000" y="4572000"/>
            <a:ext cx="5562600" cy="1190625"/>
          </a:xfrm>
          <a:prstGeom prst="rect">
            <a:avLst/>
          </a:prstGeom>
          <a:noFill/>
          <a:ln w="9525">
            <a:noFill/>
            <a:miter lim="800000"/>
            <a:headEnd/>
            <a:tailEnd/>
          </a:ln>
        </p:spPr>
        <p:txBody>
          <a:bodyPr>
            <a:spAutoFit/>
          </a:bodyPr>
          <a:lstStyle/>
          <a:p>
            <a:r>
              <a:rPr lang="en-US"/>
              <a:t>We begin by defining a differential charge </a:t>
            </a:r>
            <a:r>
              <a:rPr lang="en-US" b="1" i="1"/>
              <a:t>dq </a:t>
            </a:r>
            <a:r>
              <a:rPr lang="en-US"/>
              <a:t>at some arbitrary position on the loop. This differential amount of charge will produce a differential</a:t>
            </a:r>
          </a:p>
          <a:p>
            <a:r>
              <a:rPr lang="en-US"/>
              <a:t>electric field </a:t>
            </a:r>
            <a:r>
              <a:rPr lang="en-US" b="1" i="1"/>
              <a:t>dE </a:t>
            </a:r>
            <a:r>
              <a:rPr lang="en-US"/>
              <a:t>at x=b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Extended Charge Distributions</a:t>
            </a:r>
          </a:p>
        </p:txBody>
      </p:sp>
      <p:graphicFrame>
        <p:nvGraphicFramePr>
          <p:cNvPr id="9218" name="Object 5"/>
          <p:cNvGraphicFramePr>
            <a:graphicFrameLocks noChangeAspect="1"/>
          </p:cNvGraphicFramePr>
          <p:nvPr>
            <p:ph idx="1"/>
          </p:nvPr>
        </p:nvGraphicFramePr>
        <p:xfrm>
          <a:off x="762000" y="1828800"/>
          <a:ext cx="3570288" cy="3054350"/>
        </p:xfrm>
        <a:graphic>
          <a:graphicData uri="http://schemas.openxmlformats.org/presentationml/2006/ole">
            <p:oleObj spid="_x0000_s9218" name="Paint Shop Pro Image" r:id="rId3" imgW="3570732" imgH="3053659" progId="">
              <p:embed/>
            </p:oleObj>
          </a:graphicData>
        </a:graphic>
      </p:graphicFrame>
      <p:sp>
        <p:nvSpPr>
          <p:cNvPr id="9220" name="Rectangle 7"/>
          <p:cNvSpPr>
            <a:spLocks noChangeArrowheads="1"/>
          </p:cNvSpPr>
          <p:nvPr/>
        </p:nvSpPr>
        <p:spPr bwMode="auto">
          <a:xfrm>
            <a:off x="2895600" y="990600"/>
            <a:ext cx="5562600" cy="1190625"/>
          </a:xfrm>
          <a:prstGeom prst="rect">
            <a:avLst/>
          </a:prstGeom>
          <a:noFill/>
          <a:ln w="9525">
            <a:noFill/>
            <a:miter lim="800000"/>
            <a:headEnd/>
            <a:tailEnd/>
          </a:ln>
        </p:spPr>
        <p:txBody>
          <a:bodyPr>
            <a:spAutoFit/>
          </a:bodyPr>
          <a:lstStyle/>
          <a:p>
            <a:r>
              <a:rPr lang="en-US"/>
              <a:t>We begin by defining a differential charge </a:t>
            </a:r>
            <a:r>
              <a:rPr lang="en-US" b="1" i="1"/>
              <a:t>dq </a:t>
            </a:r>
            <a:r>
              <a:rPr lang="en-US"/>
              <a:t>at some arbitrary position on the loop. This differential amount of charge will produce a differential</a:t>
            </a:r>
          </a:p>
          <a:p>
            <a:r>
              <a:rPr lang="en-US"/>
              <a:t>electric field </a:t>
            </a:r>
            <a:r>
              <a:rPr lang="en-US" b="1" i="1"/>
              <a:t>dE </a:t>
            </a:r>
            <a:r>
              <a:rPr lang="en-US"/>
              <a:t>at x=b</a:t>
            </a:r>
          </a:p>
        </p:txBody>
      </p:sp>
      <p:sp>
        <p:nvSpPr>
          <p:cNvPr id="46088" name="Oval 8"/>
          <p:cNvSpPr>
            <a:spLocks noChangeArrowheads="1"/>
          </p:cNvSpPr>
          <p:nvPr/>
        </p:nvSpPr>
        <p:spPr bwMode="auto">
          <a:xfrm>
            <a:off x="1143000" y="1981200"/>
            <a:ext cx="76200" cy="76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6090" name="Line 10"/>
          <p:cNvSpPr>
            <a:spLocks noChangeShapeType="1"/>
          </p:cNvSpPr>
          <p:nvPr/>
        </p:nvSpPr>
        <p:spPr bwMode="auto">
          <a:xfrm>
            <a:off x="1219200" y="1981200"/>
            <a:ext cx="4343400" cy="2209800"/>
          </a:xfrm>
          <a:prstGeom prst="line">
            <a:avLst/>
          </a:prstGeom>
          <a:noFill/>
          <a:ln w="9525">
            <a:solidFill>
              <a:srgbClr val="FF0000"/>
            </a:solidFill>
            <a:prstDash val="dash"/>
            <a:round/>
            <a:headEnd/>
            <a:tailEnd type="triangle" w="med" len="med"/>
          </a:ln>
        </p:spPr>
        <p:txBody>
          <a:bodyPr/>
          <a:lstStyle/>
          <a:p>
            <a:endParaRPr lang="en-US"/>
          </a:p>
        </p:txBody>
      </p:sp>
      <p:sp>
        <p:nvSpPr>
          <p:cNvPr id="46091" name="Text Box 11"/>
          <p:cNvSpPr txBox="1">
            <a:spLocks noChangeArrowheads="1"/>
          </p:cNvSpPr>
          <p:nvPr/>
        </p:nvSpPr>
        <p:spPr bwMode="auto">
          <a:xfrm>
            <a:off x="4419600" y="3810000"/>
            <a:ext cx="463550" cy="366713"/>
          </a:xfrm>
          <a:prstGeom prst="rect">
            <a:avLst/>
          </a:prstGeom>
          <a:noFill/>
          <a:ln w="9525">
            <a:noFill/>
            <a:miter lim="800000"/>
            <a:headEnd/>
            <a:tailEnd/>
          </a:ln>
        </p:spPr>
        <p:txBody>
          <a:bodyPr wrap="none">
            <a:spAutoFit/>
          </a:bodyPr>
          <a:lstStyle/>
          <a:p>
            <a:r>
              <a:rPr lang="en-US"/>
              <a:t>dE</a:t>
            </a:r>
          </a:p>
        </p:txBody>
      </p:sp>
      <p:sp>
        <p:nvSpPr>
          <p:cNvPr id="46092" name="Line 12"/>
          <p:cNvSpPr>
            <a:spLocks noChangeShapeType="1"/>
          </p:cNvSpPr>
          <p:nvPr/>
        </p:nvSpPr>
        <p:spPr bwMode="auto">
          <a:xfrm>
            <a:off x="3962400" y="3352800"/>
            <a:ext cx="1600200" cy="0"/>
          </a:xfrm>
          <a:prstGeom prst="line">
            <a:avLst/>
          </a:prstGeom>
          <a:noFill/>
          <a:ln w="25400">
            <a:solidFill>
              <a:srgbClr val="0000FF"/>
            </a:solidFill>
            <a:round/>
            <a:headEnd/>
            <a:tailEnd type="triangle" w="med" len="med"/>
          </a:ln>
        </p:spPr>
        <p:txBody>
          <a:bodyPr/>
          <a:lstStyle/>
          <a:p>
            <a:endParaRPr lang="en-US"/>
          </a:p>
        </p:txBody>
      </p:sp>
      <p:sp>
        <p:nvSpPr>
          <p:cNvPr id="46093" name="Line 13"/>
          <p:cNvSpPr>
            <a:spLocks noChangeShapeType="1"/>
          </p:cNvSpPr>
          <p:nvPr/>
        </p:nvSpPr>
        <p:spPr bwMode="auto">
          <a:xfrm>
            <a:off x="5562600" y="3429000"/>
            <a:ext cx="0" cy="685800"/>
          </a:xfrm>
          <a:prstGeom prst="line">
            <a:avLst/>
          </a:prstGeom>
          <a:noFill/>
          <a:ln w="25400">
            <a:solidFill>
              <a:srgbClr val="0000FF"/>
            </a:solidFill>
            <a:round/>
            <a:headEnd/>
            <a:tailEnd type="triangle" w="med" len="med"/>
          </a:ln>
        </p:spPr>
        <p:txBody>
          <a:bodyPr/>
          <a:lstStyle/>
          <a:p>
            <a:endParaRPr lang="en-US"/>
          </a:p>
        </p:txBody>
      </p:sp>
      <p:sp>
        <p:nvSpPr>
          <p:cNvPr id="46094" name="Text Box 14"/>
          <p:cNvSpPr txBox="1">
            <a:spLocks noChangeArrowheads="1"/>
          </p:cNvSpPr>
          <p:nvPr/>
        </p:nvSpPr>
        <p:spPr bwMode="auto">
          <a:xfrm>
            <a:off x="4251325" y="2928938"/>
            <a:ext cx="938213" cy="366712"/>
          </a:xfrm>
          <a:prstGeom prst="rect">
            <a:avLst/>
          </a:prstGeom>
          <a:noFill/>
          <a:ln w="9525">
            <a:noFill/>
            <a:miter lim="800000"/>
            <a:headEnd/>
            <a:tailEnd/>
          </a:ln>
        </p:spPr>
        <p:txBody>
          <a:bodyPr wrap="none">
            <a:spAutoFit/>
          </a:bodyPr>
          <a:lstStyle/>
          <a:p>
            <a:r>
              <a:rPr lang="en-US"/>
              <a:t>dEcos</a:t>
            </a:r>
            <a:r>
              <a:rPr lang="en-US">
                <a:latin typeface="Symbol" pitchFamily="18" charset="2"/>
              </a:rPr>
              <a:t>q</a:t>
            </a:r>
          </a:p>
        </p:txBody>
      </p:sp>
      <p:sp>
        <p:nvSpPr>
          <p:cNvPr id="46095" name="Text Box 15"/>
          <p:cNvSpPr txBox="1">
            <a:spLocks noChangeArrowheads="1"/>
          </p:cNvSpPr>
          <p:nvPr/>
        </p:nvSpPr>
        <p:spPr bwMode="auto">
          <a:xfrm>
            <a:off x="5638800" y="3505200"/>
            <a:ext cx="874713" cy="366713"/>
          </a:xfrm>
          <a:prstGeom prst="rect">
            <a:avLst/>
          </a:prstGeom>
          <a:noFill/>
          <a:ln w="9525">
            <a:noFill/>
            <a:miter lim="800000"/>
            <a:headEnd/>
            <a:tailEnd/>
          </a:ln>
        </p:spPr>
        <p:txBody>
          <a:bodyPr wrap="none">
            <a:spAutoFit/>
          </a:bodyPr>
          <a:lstStyle/>
          <a:p>
            <a:r>
              <a:rPr lang="en-US"/>
              <a:t>dEsin</a:t>
            </a:r>
            <a:r>
              <a:rPr lang="en-US">
                <a:latin typeface="Symbol" pitchFamily="18" charset="2"/>
              </a:rPr>
              <a:t>q</a:t>
            </a:r>
          </a:p>
        </p:txBody>
      </p:sp>
      <p:sp>
        <p:nvSpPr>
          <p:cNvPr id="46096" name="Text Box 16"/>
          <p:cNvSpPr txBox="1">
            <a:spLocks noChangeArrowheads="1"/>
          </p:cNvSpPr>
          <p:nvPr/>
        </p:nvSpPr>
        <p:spPr bwMode="auto">
          <a:xfrm>
            <a:off x="4419600" y="3352800"/>
            <a:ext cx="303213" cy="366713"/>
          </a:xfrm>
          <a:prstGeom prst="rect">
            <a:avLst/>
          </a:prstGeom>
          <a:noFill/>
          <a:ln w="9525">
            <a:noFill/>
            <a:miter lim="800000"/>
            <a:headEnd/>
            <a:tailEnd/>
          </a:ln>
        </p:spPr>
        <p:txBody>
          <a:bodyPr wrap="none">
            <a:spAutoFit/>
          </a:bodyPr>
          <a:lstStyle/>
          <a:p>
            <a:r>
              <a:rPr lang="en-US">
                <a:latin typeface="Symbol" pitchFamily="18" charset="2"/>
              </a:rPr>
              <a:t>q</a:t>
            </a:r>
          </a:p>
        </p:txBody>
      </p:sp>
      <p:sp>
        <p:nvSpPr>
          <p:cNvPr id="46097" name="Text Box 17"/>
          <p:cNvSpPr txBox="1">
            <a:spLocks noChangeArrowheads="1"/>
          </p:cNvSpPr>
          <p:nvPr/>
        </p:nvSpPr>
        <p:spPr bwMode="auto">
          <a:xfrm>
            <a:off x="3200400" y="3048000"/>
            <a:ext cx="303213" cy="366713"/>
          </a:xfrm>
          <a:prstGeom prst="rect">
            <a:avLst/>
          </a:prstGeom>
          <a:noFill/>
          <a:ln w="9525">
            <a:noFill/>
            <a:miter lim="800000"/>
            <a:headEnd/>
            <a:tailEnd/>
          </a:ln>
        </p:spPr>
        <p:txBody>
          <a:bodyPr wrap="none">
            <a:spAutoFit/>
          </a:bodyPr>
          <a:lstStyle/>
          <a:p>
            <a:r>
              <a:rPr lang="en-US">
                <a:latin typeface="Symbol" pitchFamily="18" charset="2"/>
              </a:rPr>
              <a:t>q</a:t>
            </a:r>
          </a:p>
        </p:txBody>
      </p:sp>
      <p:sp>
        <p:nvSpPr>
          <p:cNvPr id="46098" name="Text Box 18"/>
          <p:cNvSpPr txBox="1">
            <a:spLocks noChangeArrowheads="1"/>
          </p:cNvSpPr>
          <p:nvPr/>
        </p:nvSpPr>
        <p:spPr bwMode="auto">
          <a:xfrm>
            <a:off x="2362200" y="4953000"/>
            <a:ext cx="5975350" cy="366713"/>
          </a:xfrm>
          <a:prstGeom prst="rect">
            <a:avLst/>
          </a:prstGeom>
          <a:noFill/>
          <a:ln w="9525">
            <a:noFill/>
            <a:miter lim="800000"/>
            <a:headEnd/>
            <a:tailEnd/>
          </a:ln>
        </p:spPr>
        <p:txBody>
          <a:bodyPr wrap="none">
            <a:spAutoFit/>
          </a:bodyPr>
          <a:lstStyle/>
          <a:p>
            <a:r>
              <a:rPr lang="en-US"/>
              <a:t>What is </a:t>
            </a:r>
            <a:r>
              <a:rPr lang="en-US" b="1" i="1"/>
              <a:t>r</a:t>
            </a:r>
            <a:r>
              <a:rPr lang="en-US"/>
              <a:t>, the separation distance from the </a:t>
            </a:r>
            <a:r>
              <a:rPr lang="en-US" b="1" i="1"/>
              <a:t>dq</a:t>
            </a:r>
            <a:r>
              <a:rPr lang="en-US"/>
              <a:t> to point </a:t>
            </a:r>
            <a:r>
              <a:rPr lang="en-US" b="1" i="1"/>
              <a:t>b</a:t>
            </a:r>
            <a:r>
              <a:rPr lang="en-US"/>
              <a:t>?</a:t>
            </a:r>
          </a:p>
        </p:txBody>
      </p:sp>
      <p:sp>
        <p:nvSpPr>
          <p:cNvPr id="46099" name="AutoShape 19"/>
          <p:cNvSpPr>
            <a:spLocks/>
          </p:cNvSpPr>
          <p:nvPr/>
        </p:nvSpPr>
        <p:spPr bwMode="auto">
          <a:xfrm rot="7055108">
            <a:off x="2514600" y="838200"/>
            <a:ext cx="381000" cy="3124200"/>
          </a:xfrm>
          <a:prstGeom prst="leftBrace">
            <a:avLst>
              <a:gd name="adj1" fmla="val 68333"/>
              <a:gd name="adj2" fmla="val 50000"/>
            </a:avLst>
          </a:prstGeom>
          <a:noFill/>
          <a:ln w="9525">
            <a:solidFill>
              <a:schemeClr val="tx1"/>
            </a:solidFill>
            <a:round/>
            <a:headEnd/>
            <a:tailEnd/>
          </a:ln>
        </p:spPr>
        <p:txBody>
          <a:bodyPr wrap="none" anchor="ctr"/>
          <a:lstStyle/>
          <a:p>
            <a:endParaRPr lang="en-US"/>
          </a:p>
        </p:txBody>
      </p:sp>
      <p:sp>
        <p:nvSpPr>
          <p:cNvPr id="46100" name="Text Box 20"/>
          <p:cNvSpPr txBox="1">
            <a:spLocks noChangeArrowheads="1"/>
          </p:cNvSpPr>
          <p:nvPr/>
        </p:nvSpPr>
        <p:spPr bwMode="auto">
          <a:xfrm>
            <a:off x="2667000" y="1905000"/>
            <a:ext cx="263525" cy="336550"/>
          </a:xfrm>
          <a:prstGeom prst="rect">
            <a:avLst/>
          </a:prstGeom>
          <a:noFill/>
          <a:ln w="9525">
            <a:noFill/>
            <a:miter lim="800000"/>
            <a:headEnd/>
            <a:tailEnd/>
          </a:ln>
        </p:spPr>
        <p:txBody>
          <a:bodyPr wrap="none">
            <a:spAutoFit/>
          </a:bodyPr>
          <a:lstStyle/>
          <a:p>
            <a:r>
              <a:rPr lang="en-US" sz="1600" b="1"/>
              <a: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additive="base">
                                        <p:cTn id="7" dur="500" fill="hold"/>
                                        <p:tgtEl>
                                          <p:spTgt spid="46088"/>
                                        </p:tgtEl>
                                        <p:attrNameLst>
                                          <p:attrName>ppt_x</p:attrName>
                                        </p:attrNameLst>
                                      </p:cBhvr>
                                      <p:tavLst>
                                        <p:tav tm="0">
                                          <p:val>
                                            <p:strVal val="#ppt_x"/>
                                          </p:val>
                                        </p:tav>
                                        <p:tav tm="100000">
                                          <p:val>
                                            <p:strVal val="#ppt_x"/>
                                          </p:val>
                                        </p:tav>
                                      </p:tavLst>
                                    </p:anim>
                                    <p:anim calcmode="lin" valueType="num">
                                      <p:cBhvr additive="base">
                                        <p:cTn id="8" dur="500" fill="hold"/>
                                        <p:tgtEl>
                                          <p:spTgt spid="460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6090"/>
                                        </p:tgtEl>
                                        <p:attrNameLst>
                                          <p:attrName>style.visibility</p:attrName>
                                        </p:attrNameLst>
                                      </p:cBhvr>
                                      <p:to>
                                        <p:strVal val="visible"/>
                                      </p:to>
                                    </p:set>
                                    <p:animEffect transition="in" filter="checkerboard(across)">
                                      <p:cBhvr>
                                        <p:cTn id="13" dur="500"/>
                                        <p:tgtEl>
                                          <p:spTgt spid="4609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6091"/>
                                        </p:tgtEl>
                                        <p:attrNameLst>
                                          <p:attrName>style.visibility</p:attrName>
                                        </p:attrNameLst>
                                      </p:cBhvr>
                                      <p:to>
                                        <p:strVal val="visible"/>
                                      </p:to>
                                    </p:set>
                                    <p:anim calcmode="lin" valueType="num">
                                      <p:cBhvr additive="base">
                                        <p:cTn id="18" dur="500" fill="hold"/>
                                        <p:tgtEl>
                                          <p:spTgt spid="46091"/>
                                        </p:tgtEl>
                                        <p:attrNameLst>
                                          <p:attrName>ppt_x</p:attrName>
                                        </p:attrNameLst>
                                      </p:cBhvr>
                                      <p:tavLst>
                                        <p:tav tm="0">
                                          <p:val>
                                            <p:strVal val="#ppt_x"/>
                                          </p:val>
                                        </p:tav>
                                        <p:tav tm="100000">
                                          <p:val>
                                            <p:strVal val="#ppt_x"/>
                                          </p:val>
                                        </p:tav>
                                      </p:tavLst>
                                    </p:anim>
                                    <p:anim calcmode="lin" valueType="num">
                                      <p:cBhvr additive="base">
                                        <p:cTn id="19" dur="500" fill="hold"/>
                                        <p:tgtEl>
                                          <p:spTgt spid="4609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6092"/>
                                        </p:tgtEl>
                                        <p:attrNameLst>
                                          <p:attrName>style.visibility</p:attrName>
                                        </p:attrNameLst>
                                      </p:cBhvr>
                                      <p:to>
                                        <p:strVal val="visible"/>
                                      </p:to>
                                    </p:set>
                                    <p:animEffect transition="in" filter="box(in)">
                                      <p:cBhvr>
                                        <p:cTn id="24" dur="500"/>
                                        <p:tgtEl>
                                          <p:spTgt spid="4609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6093"/>
                                        </p:tgtEl>
                                        <p:attrNameLst>
                                          <p:attrName>style.visibility</p:attrName>
                                        </p:attrNameLst>
                                      </p:cBhvr>
                                      <p:to>
                                        <p:strVal val="visible"/>
                                      </p:to>
                                    </p:set>
                                    <p:animEffect transition="in" filter="box(in)">
                                      <p:cBhvr>
                                        <p:cTn id="27" dur="500"/>
                                        <p:tgtEl>
                                          <p:spTgt spid="4609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6096"/>
                                        </p:tgtEl>
                                        <p:attrNameLst>
                                          <p:attrName>style.visibility</p:attrName>
                                        </p:attrNameLst>
                                      </p:cBhvr>
                                      <p:to>
                                        <p:strVal val="visible"/>
                                      </p:to>
                                    </p:set>
                                    <p:animEffect transition="in" filter="box(in)">
                                      <p:cBhvr>
                                        <p:cTn id="32" dur="500"/>
                                        <p:tgtEl>
                                          <p:spTgt spid="4609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46097"/>
                                        </p:tgtEl>
                                        <p:attrNameLst>
                                          <p:attrName>style.visibility</p:attrName>
                                        </p:attrNameLst>
                                      </p:cBhvr>
                                      <p:to>
                                        <p:strVal val="visible"/>
                                      </p:to>
                                    </p:set>
                                    <p:animEffect transition="in" filter="box(in)">
                                      <p:cBhvr>
                                        <p:cTn id="35" dur="500"/>
                                        <p:tgtEl>
                                          <p:spTgt spid="4609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6094"/>
                                        </p:tgtEl>
                                        <p:attrNameLst>
                                          <p:attrName>style.visibility</p:attrName>
                                        </p:attrNameLst>
                                      </p:cBhvr>
                                      <p:to>
                                        <p:strVal val="visible"/>
                                      </p:to>
                                    </p:set>
                                    <p:anim calcmode="lin" valueType="num">
                                      <p:cBhvr additive="base">
                                        <p:cTn id="40" dur="500" fill="hold"/>
                                        <p:tgtEl>
                                          <p:spTgt spid="46094"/>
                                        </p:tgtEl>
                                        <p:attrNameLst>
                                          <p:attrName>ppt_x</p:attrName>
                                        </p:attrNameLst>
                                      </p:cBhvr>
                                      <p:tavLst>
                                        <p:tav tm="0">
                                          <p:val>
                                            <p:strVal val="#ppt_x"/>
                                          </p:val>
                                        </p:tav>
                                        <p:tav tm="100000">
                                          <p:val>
                                            <p:strVal val="#ppt_x"/>
                                          </p:val>
                                        </p:tav>
                                      </p:tavLst>
                                    </p:anim>
                                    <p:anim calcmode="lin" valueType="num">
                                      <p:cBhvr additive="base">
                                        <p:cTn id="41" dur="500" fill="hold"/>
                                        <p:tgtEl>
                                          <p:spTgt spid="4609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6095"/>
                                        </p:tgtEl>
                                        <p:attrNameLst>
                                          <p:attrName>style.visibility</p:attrName>
                                        </p:attrNameLst>
                                      </p:cBhvr>
                                      <p:to>
                                        <p:strVal val="visible"/>
                                      </p:to>
                                    </p:set>
                                    <p:anim calcmode="lin" valueType="num">
                                      <p:cBhvr additive="base">
                                        <p:cTn id="46" dur="500" fill="hold"/>
                                        <p:tgtEl>
                                          <p:spTgt spid="46095"/>
                                        </p:tgtEl>
                                        <p:attrNameLst>
                                          <p:attrName>ppt_x</p:attrName>
                                        </p:attrNameLst>
                                      </p:cBhvr>
                                      <p:tavLst>
                                        <p:tav tm="0">
                                          <p:val>
                                            <p:strVal val="#ppt_x"/>
                                          </p:val>
                                        </p:tav>
                                        <p:tav tm="100000">
                                          <p:val>
                                            <p:strVal val="#ppt_x"/>
                                          </p:val>
                                        </p:tav>
                                      </p:tavLst>
                                    </p:anim>
                                    <p:anim calcmode="lin" valueType="num">
                                      <p:cBhvr additive="base">
                                        <p:cTn id="47" dur="500" fill="hold"/>
                                        <p:tgtEl>
                                          <p:spTgt spid="4609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6100"/>
                                        </p:tgtEl>
                                        <p:attrNameLst>
                                          <p:attrName>style.visibility</p:attrName>
                                        </p:attrNameLst>
                                      </p:cBhvr>
                                      <p:to>
                                        <p:strVal val="visible"/>
                                      </p:to>
                                    </p:set>
                                    <p:animEffect transition="in" filter="checkerboard(across)">
                                      <p:cBhvr>
                                        <p:cTn id="52" dur="500"/>
                                        <p:tgtEl>
                                          <p:spTgt spid="4610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46099"/>
                                        </p:tgtEl>
                                        <p:attrNameLst>
                                          <p:attrName>style.visibility</p:attrName>
                                        </p:attrNameLst>
                                      </p:cBhvr>
                                      <p:to>
                                        <p:strVal val="visible"/>
                                      </p:to>
                                    </p:set>
                                    <p:animEffect transition="in" filter="checkerboard(across)">
                                      <p:cBhvr>
                                        <p:cTn id="55" dur="500"/>
                                        <p:tgtEl>
                                          <p:spTgt spid="46099"/>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46098"/>
                                        </p:tgtEl>
                                        <p:attrNameLst>
                                          <p:attrName>style.visibility</p:attrName>
                                        </p:attrNameLst>
                                      </p:cBhvr>
                                      <p:to>
                                        <p:strVal val="visible"/>
                                      </p:to>
                                    </p:set>
                                    <p:animEffect transition="in" filter="checkerboard(across)">
                                      <p:cBhvr>
                                        <p:cTn id="58" dur="500"/>
                                        <p:tgtEl>
                                          <p:spTgt spid="46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90" grpId="0" animBg="1"/>
      <p:bldP spid="46091" grpId="0"/>
      <p:bldP spid="46092" grpId="0" animBg="1"/>
      <p:bldP spid="46093" grpId="0" animBg="1"/>
      <p:bldP spid="46094" grpId="0"/>
      <p:bldP spid="46095" grpId="0"/>
      <p:bldP spid="46096" grpId="0"/>
      <p:bldP spid="46097" grpId="0"/>
      <p:bldP spid="46098" grpId="0"/>
      <p:bldP spid="46099" grpId="0" animBg="1"/>
      <p:bldP spid="46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smtClean="0"/>
              <a:t>Extended Charge Distributions</a:t>
            </a:r>
          </a:p>
        </p:txBody>
      </p:sp>
      <p:graphicFrame>
        <p:nvGraphicFramePr>
          <p:cNvPr id="47124" name="Object 20"/>
          <p:cNvGraphicFramePr>
            <a:graphicFrameLocks noChangeAspect="1"/>
          </p:cNvGraphicFramePr>
          <p:nvPr>
            <p:ph idx="1"/>
          </p:nvPr>
        </p:nvGraphicFramePr>
        <p:xfrm>
          <a:off x="3733800" y="5029200"/>
          <a:ext cx="2870200" cy="787400"/>
        </p:xfrm>
        <a:graphic>
          <a:graphicData uri="http://schemas.openxmlformats.org/presentationml/2006/ole">
            <p:oleObj spid="_x0000_s10243" name="Equation" r:id="rId3" imgW="2869920" imgH="787320" progId="Equation.3">
              <p:embed/>
            </p:oleObj>
          </a:graphicData>
        </a:graphic>
      </p:graphicFrame>
      <p:graphicFrame>
        <p:nvGraphicFramePr>
          <p:cNvPr id="10242" name="Object 5"/>
          <p:cNvGraphicFramePr>
            <a:graphicFrameLocks noChangeAspect="1"/>
          </p:cNvGraphicFramePr>
          <p:nvPr/>
        </p:nvGraphicFramePr>
        <p:xfrm>
          <a:off x="762000" y="1828800"/>
          <a:ext cx="3570288" cy="3054350"/>
        </p:xfrm>
        <a:graphic>
          <a:graphicData uri="http://schemas.openxmlformats.org/presentationml/2006/ole">
            <p:oleObj spid="_x0000_s10242" name="Paint Shop Pro Image" r:id="rId4" imgW="3570732" imgH="3053659" progId="">
              <p:embed/>
            </p:oleObj>
          </a:graphicData>
        </a:graphic>
      </p:graphicFrame>
      <p:sp>
        <p:nvSpPr>
          <p:cNvPr id="10245" name="Oval 6"/>
          <p:cNvSpPr>
            <a:spLocks noChangeArrowheads="1"/>
          </p:cNvSpPr>
          <p:nvPr/>
        </p:nvSpPr>
        <p:spPr bwMode="auto">
          <a:xfrm>
            <a:off x="1143000" y="1981200"/>
            <a:ext cx="76200" cy="76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246" name="Line 7"/>
          <p:cNvSpPr>
            <a:spLocks noChangeShapeType="1"/>
          </p:cNvSpPr>
          <p:nvPr/>
        </p:nvSpPr>
        <p:spPr bwMode="auto">
          <a:xfrm>
            <a:off x="1219200" y="1981200"/>
            <a:ext cx="4343400" cy="2209800"/>
          </a:xfrm>
          <a:prstGeom prst="line">
            <a:avLst/>
          </a:prstGeom>
          <a:noFill/>
          <a:ln w="9525">
            <a:solidFill>
              <a:srgbClr val="FF0000"/>
            </a:solidFill>
            <a:prstDash val="dash"/>
            <a:round/>
            <a:headEnd/>
            <a:tailEnd type="triangle" w="med" len="med"/>
          </a:ln>
        </p:spPr>
        <p:txBody>
          <a:bodyPr/>
          <a:lstStyle/>
          <a:p>
            <a:endParaRPr lang="en-US"/>
          </a:p>
        </p:txBody>
      </p:sp>
      <p:sp>
        <p:nvSpPr>
          <p:cNvPr id="10247" name="Text Box 8"/>
          <p:cNvSpPr txBox="1">
            <a:spLocks noChangeArrowheads="1"/>
          </p:cNvSpPr>
          <p:nvPr/>
        </p:nvSpPr>
        <p:spPr bwMode="auto">
          <a:xfrm>
            <a:off x="4419600" y="3810000"/>
            <a:ext cx="463550" cy="366713"/>
          </a:xfrm>
          <a:prstGeom prst="rect">
            <a:avLst/>
          </a:prstGeom>
          <a:noFill/>
          <a:ln w="9525">
            <a:noFill/>
            <a:miter lim="800000"/>
            <a:headEnd/>
            <a:tailEnd/>
          </a:ln>
        </p:spPr>
        <p:txBody>
          <a:bodyPr wrap="none">
            <a:spAutoFit/>
          </a:bodyPr>
          <a:lstStyle/>
          <a:p>
            <a:r>
              <a:rPr lang="en-US"/>
              <a:t>dE</a:t>
            </a:r>
          </a:p>
        </p:txBody>
      </p:sp>
      <p:sp>
        <p:nvSpPr>
          <p:cNvPr id="10248" name="Line 9"/>
          <p:cNvSpPr>
            <a:spLocks noChangeShapeType="1"/>
          </p:cNvSpPr>
          <p:nvPr/>
        </p:nvSpPr>
        <p:spPr bwMode="auto">
          <a:xfrm>
            <a:off x="3962400" y="3352800"/>
            <a:ext cx="1600200" cy="0"/>
          </a:xfrm>
          <a:prstGeom prst="line">
            <a:avLst/>
          </a:prstGeom>
          <a:noFill/>
          <a:ln w="25400">
            <a:solidFill>
              <a:srgbClr val="0000FF"/>
            </a:solidFill>
            <a:round/>
            <a:headEnd/>
            <a:tailEnd type="triangle" w="med" len="med"/>
          </a:ln>
        </p:spPr>
        <p:txBody>
          <a:bodyPr/>
          <a:lstStyle/>
          <a:p>
            <a:endParaRPr lang="en-US"/>
          </a:p>
        </p:txBody>
      </p:sp>
      <p:sp>
        <p:nvSpPr>
          <p:cNvPr id="10249" name="Line 10"/>
          <p:cNvSpPr>
            <a:spLocks noChangeShapeType="1"/>
          </p:cNvSpPr>
          <p:nvPr/>
        </p:nvSpPr>
        <p:spPr bwMode="auto">
          <a:xfrm>
            <a:off x="5562600" y="3429000"/>
            <a:ext cx="0" cy="685800"/>
          </a:xfrm>
          <a:prstGeom prst="line">
            <a:avLst/>
          </a:prstGeom>
          <a:noFill/>
          <a:ln w="25400">
            <a:solidFill>
              <a:srgbClr val="0000FF"/>
            </a:solidFill>
            <a:round/>
            <a:headEnd/>
            <a:tailEnd type="triangle" w="med" len="med"/>
          </a:ln>
        </p:spPr>
        <p:txBody>
          <a:bodyPr/>
          <a:lstStyle/>
          <a:p>
            <a:endParaRPr lang="en-US"/>
          </a:p>
        </p:txBody>
      </p:sp>
      <p:sp>
        <p:nvSpPr>
          <p:cNvPr id="10250" name="Text Box 11"/>
          <p:cNvSpPr txBox="1">
            <a:spLocks noChangeArrowheads="1"/>
          </p:cNvSpPr>
          <p:nvPr/>
        </p:nvSpPr>
        <p:spPr bwMode="auto">
          <a:xfrm>
            <a:off x="4251325" y="2928938"/>
            <a:ext cx="938213" cy="366712"/>
          </a:xfrm>
          <a:prstGeom prst="rect">
            <a:avLst/>
          </a:prstGeom>
          <a:noFill/>
          <a:ln w="9525">
            <a:noFill/>
            <a:miter lim="800000"/>
            <a:headEnd/>
            <a:tailEnd/>
          </a:ln>
        </p:spPr>
        <p:txBody>
          <a:bodyPr wrap="none">
            <a:spAutoFit/>
          </a:bodyPr>
          <a:lstStyle/>
          <a:p>
            <a:r>
              <a:rPr lang="en-US"/>
              <a:t>dEcos</a:t>
            </a:r>
            <a:r>
              <a:rPr lang="en-US">
                <a:latin typeface="Symbol" pitchFamily="18" charset="2"/>
              </a:rPr>
              <a:t>q</a:t>
            </a:r>
          </a:p>
        </p:txBody>
      </p:sp>
      <p:sp>
        <p:nvSpPr>
          <p:cNvPr id="10251" name="Text Box 12"/>
          <p:cNvSpPr txBox="1">
            <a:spLocks noChangeArrowheads="1"/>
          </p:cNvSpPr>
          <p:nvPr/>
        </p:nvSpPr>
        <p:spPr bwMode="auto">
          <a:xfrm>
            <a:off x="5638800" y="3505200"/>
            <a:ext cx="874713" cy="366713"/>
          </a:xfrm>
          <a:prstGeom prst="rect">
            <a:avLst/>
          </a:prstGeom>
          <a:noFill/>
          <a:ln w="9525">
            <a:noFill/>
            <a:miter lim="800000"/>
            <a:headEnd/>
            <a:tailEnd/>
          </a:ln>
        </p:spPr>
        <p:txBody>
          <a:bodyPr wrap="none">
            <a:spAutoFit/>
          </a:bodyPr>
          <a:lstStyle/>
          <a:p>
            <a:r>
              <a:rPr lang="en-US"/>
              <a:t>dEsin</a:t>
            </a:r>
            <a:r>
              <a:rPr lang="en-US">
                <a:latin typeface="Symbol" pitchFamily="18" charset="2"/>
              </a:rPr>
              <a:t>q</a:t>
            </a:r>
          </a:p>
        </p:txBody>
      </p:sp>
      <p:sp>
        <p:nvSpPr>
          <p:cNvPr id="10252" name="Text Box 13"/>
          <p:cNvSpPr txBox="1">
            <a:spLocks noChangeArrowheads="1"/>
          </p:cNvSpPr>
          <p:nvPr/>
        </p:nvSpPr>
        <p:spPr bwMode="auto">
          <a:xfrm>
            <a:off x="4419600" y="3352800"/>
            <a:ext cx="303213" cy="366713"/>
          </a:xfrm>
          <a:prstGeom prst="rect">
            <a:avLst/>
          </a:prstGeom>
          <a:noFill/>
          <a:ln w="9525">
            <a:noFill/>
            <a:miter lim="800000"/>
            <a:headEnd/>
            <a:tailEnd/>
          </a:ln>
        </p:spPr>
        <p:txBody>
          <a:bodyPr wrap="none">
            <a:spAutoFit/>
          </a:bodyPr>
          <a:lstStyle/>
          <a:p>
            <a:r>
              <a:rPr lang="en-US">
                <a:latin typeface="Symbol" pitchFamily="18" charset="2"/>
              </a:rPr>
              <a:t>q</a:t>
            </a:r>
          </a:p>
        </p:txBody>
      </p:sp>
      <p:sp>
        <p:nvSpPr>
          <p:cNvPr id="10253" name="Text Box 14"/>
          <p:cNvSpPr txBox="1">
            <a:spLocks noChangeArrowheads="1"/>
          </p:cNvSpPr>
          <p:nvPr/>
        </p:nvSpPr>
        <p:spPr bwMode="auto">
          <a:xfrm>
            <a:off x="3200400" y="3048000"/>
            <a:ext cx="303213" cy="366713"/>
          </a:xfrm>
          <a:prstGeom prst="rect">
            <a:avLst/>
          </a:prstGeom>
          <a:noFill/>
          <a:ln w="9525">
            <a:noFill/>
            <a:miter lim="800000"/>
            <a:headEnd/>
            <a:tailEnd/>
          </a:ln>
        </p:spPr>
        <p:txBody>
          <a:bodyPr wrap="none">
            <a:spAutoFit/>
          </a:bodyPr>
          <a:lstStyle/>
          <a:p>
            <a:r>
              <a:rPr lang="en-US">
                <a:latin typeface="Symbol" pitchFamily="18" charset="2"/>
              </a:rPr>
              <a:t>q</a:t>
            </a:r>
          </a:p>
        </p:txBody>
      </p:sp>
      <p:sp>
        <p:nvSpPr>
          <p:cNvPr id="10254" name="AutoShape 15"/>
          <p:cNvSpPr>
            <a:spLocks/>
          </p:cNvSpPr>
          <p:nvPr/>
        </p:nvSpPr>
        <p:spPr bwMode="auto">
          <a:xfrm rot="7055108">
            <a:off x="2514600" y="838200"/>
            <a:ext cx="381000" cy="3124200"/>
          </a:xfrm>
          <a:prstGeom prst="leftBrace">
            <a:avLst>
              <a:gd name="adj1" fmla="val 68333"/>
              <a:gd name="adj2" fmla="val 50000"/>
            </a:avLst>
          </a:prstGeom>
          <a:noFill/>
          <a:ln w="9525">
            <a:solidFill>
              <a:schemeClr val="tx1"/>
            </a:solidFill>
            <a:round/>
            <a:headEnd/>
            <a:tailEnd/>
          </a:ln>
        </p:spPr>
        <p:txBody>
          <a:bodyPr wrap="none" anchor="ctr"/>
          <a:lstStyle/>
          <a:p>
            <a:endParaRPr lang="en-US"/>
          </a:p>
        </p:txBody>
      </p:sp>
      <p:sp>
        <p:nvSpPr>
          <p:cNvPr id="10255" name="Text Box 16"/>
          <p:cNvSpPr txBox="1">
            <a:spLocks noChangeArrowheads="1"/>
          </p:cNvSpPr>
          <p:nvPr/>
        </p:nvSpPr>
        <p:spPr bwMode="auto">
          <a:xfrm>
            <a:off x="2667000" y="1905000"/>
            <a:ext cx="263525" cy="336550"/>
          </a:xfrm>
          <a:prstGeom prst="rect">
            <a:avLst/>
          </a:prstGeom>
          <a:noFill/>
          <a:ln w="9525">
            <a:noFill/>
            <a:miter lim="800000"/>
            <a:headEnd/>
            <a:tailEnd/>
          </a:ln>
        </p:spPr>
        <p:txBody>
          <a:bodyPr wrap="none">
            <a:spAutoFit/>
          </a:bodyPr>
          <a:lstStyle/>
          <a:p>
            <a:r>
              <a:rPr lang="en-US" sz="1600" b="1"/>
              <a:t>r</a:t>
            </a:r>
          </a:p>
        </p:txBody>
      </p:sp>
      <p:sp>
        <p:nvSpPr>
          <p:cNvPr id="47121" name="AutoShape 17"/>
          <p:cNvSpPr>
            <a:spLocks noChangeArrowheads="1"/>
          </p:cNvSpPr>
          <p:nvPr/>
        </p:nvSpPr>
        <p:spPr bwMode="auto">
          <a:xfrm>
            <a:off x="1219200" y="1981200"/>
            <a:ext cx="2667000" cy="1371600"/>
          </a:xfrm>
          <a:prstGeom prst="rtTriangle">
            <a:avLst/>
          </a:prstGeom>
          <a:solidFill>
            <a:srgbClr val="FF0000">
              <a:alpha val="30196"/>
            </a:srgbClr>
          </a:solidFill>
          <a:ln w="9525">
            <a:solidFill>
              <a:schemeClr val="tx1"/>
            </a:solidFill>
            <a:miter lim="800000"/>
            <a:headEnd/>
            <a:tailEnd/>
          </a:ln>
        </p:spPr>
        <p:txBody>
          <a:bodyPr wrap="none" anchor="ctr"/>
          <a:lstStyle/>
          <a:p>
            <a:endParaRPr lang="en-US"/>
          </a:p>
        </p:txBody>
      </p:sp>
      <p:sp>
        <p:nvSpPr>
          <p:cNvPr id="47122" name="Text Box 18"/>
          <p:cNvSpPr txBox="1">
            <a:spLocks noChangeArrowheads="1"/>
          </p:cNvSpPr>
          <p:nvPr/>
        </p:nvSpPr>
        <p:spPr bwMode="auto">
          <a:xfrm>
            <a:off x="5791200" y="2895600"/>
            <a:ext cx="311150" cy="366713"/>
          </a:xfrm>
          <a:prstGeom prst="rect">
            <a:avLst/>
          </a:prstGeom>
          <a:noFill/>
          <a:ln w="9525">
            <a:noFill/>
            <a:miter lim="800000"/>
            <a:headEnd/>
            <a:tailEnd/>
          </a:ln>
        </p:spPr>
        <p:txBody>
          <a:bodyPr wrap="none">
            <a:spAutoFit/>
          </a:bodyPr>
          <a:lstStyle/>
          <a:p>
            <a:r>
              <a:rPr lang="en-US"/>
              <a:t>b</a:t>
            </a:r>
          </a:p>
        </p:txBody>
      </p:sp>
      <p:sp>
        <p:nvSpPr>
          <p:cNvPr id="47123" name="Text Box 19"/>
          <p:cNvSpPr txBox="1">
            <a:spLocks noChangeArrowheads="1"/>
          </p:cNvSpPr>
          <p:nvPr/>
        </p:nvSpPr>
        <p:spPr bwMode="auto">
          <a:xfrm>
            <a:off x="4114800" y="1828800"/>
            <a:ext cx="349250" cy="366713"/>
          </a:xfrm>
          <a:prstGeom prst="rect">
            <a:avLst/>
          </a:prstGeom>
          <a:noFill/>
          <a:ln w="9525">
            <a:noFill/>
            <a:miter lim="800000"/>
            <a:headEnd/>
            <a:tailEnd/>
          </a:ln>
        </p:spPr>
        <p:txBody>
          <a:bodyPr wrap="none">
            <a:spAutoFit/>
          </a:bodyPr>
          <a:lstStyle/>
          <a:p>
            <a:r>
              <a:rPr lang="en-US"/>
              <a:t>R</a:t>
            </a:r>
          </a:p>
        </p:txBody>
      </p:sp>
      <p:sp>
        <p:nvSpPr>
          <p:cNvPr id="10259" name="Text Box 22"/>
          <p:cNvSpPr txBox="1">
            <a:spLocks noChangeArrowheads="1"/>
          </p:cNvSpPr>
          <p:nvPr/>
        </p:nvSpPr>
        <p:spPr bwMode="auto">
          <a:xfrm>
            <a:off x="304800" y="914400"/>
            <a:ext cx="5975350" cy="366713"/>
          </a:xfrm>
          <a:prstGeom prst="rect">
            <a:avLst/>
          </a:prstGeom>
          <a:noFill/>
          <a:ln w="9525">
            <a:noFill/>
            <a:miter lim="800000"/>
            <a:headEnd/>
            <a:tailEnd/>
          </a:ln>
        </p:spPr>
        <p:txBody>
          <a:bodyPr wrap="none">
            <a:spAutoFit/>
          </a:bodyPr>
          <a:lstStyle/>
          <a:p>
            <a:r>
              <a:rPr lang="en-US"/>
              <a:t>What is </a:t>
            </a:r>
            <a:r>
              <a:rPr lang="en-US" b="1" i="1"/>
              <a:t>r</a:t>
            </a:r>
            <a:r>
              <a:rPr lang="en-US"/>
              <a:t>, the separation distance from the </a:t>
            </a:r>
            <a:r>
              <a:rPr lang="en-US" b="1" i="1"/>
              <a:t>dq</a:t>
            </a:r>
            <a:r>
              <a:rPr lang="en-US"/>
              <a:t> to point </a:t>
            </a:r>
            <a:r>
              <a:rPr lang="en-US" b="1" i="1"/>
              <a:t>b</a:t>
            </a:r>
            <a:r>
              <a:rPr lang="en-US"/>
              <a:t>?</a:t>
            </a:r>
          </a:p>
        </p:txBody>
      </p:sp>
      <p:sp>
        <p:nvSpPr>
          <p:cNvPr id="47127" name="Text Box 23"/>
          <p:cNvSpPr txBox="1">
            <a:spLocks noChangeArrowheads="1"/>
          </p:cNvSpPr>
          <p:nvPr/>
        </p:nvSpPr>
        <p:spPr bwMode="auto">
          <a:xfrm>
            <a:off x="5943600" y="1905000"/>
            <a:ext cx="263525" cy="336550"/>
          </a:xfrm>
          <a:prstGeom prst="rect">
            <a:avLst/>
          </a:prstGeom>
          <a:noFill/>
          <a:ln w="9525">
            <a:noFill/>
            <a:miter lim="800000"/>
            <a:headEnd/>
            <a:tailEnd/>
          </a:ln>
        </p:spPr>
        <p:txBody>
          <a:bodyPr wrap="none">
            <a:spAutoFit/>
          </a:bodyPr>
          <a:lstStyle/>
          <a:p>
            <a:r>
              <a:rPr lang="en-US" sz="1600" b="1"/>
              <a: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21"/>
                                        </p:tgtEl>
                                        <p:attrNameLst>
                                          <p:attrName>style.visibility</p:attrName>
                                        </p:attrNameLst>
                                      </p:cBhvr>
                                      <p:to>
                                        <p:strVal val="visible"/>
                                      </p:to>
                                    </p:set>
                                    <p:animEffect transition="in" filter="checkerboard(across)">
                                      <p:cBhvr>
                                        <p:cTn id="7" dur="500"/>
                                        <p:tgtEl>
                                          <p:spTgt spid="47121"/>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grpId="1" nodeType="clickEffect">
                                  <p:stCondLst>
                                    <p:cond delay="0"/>
                                  </p:stCondLst>
                                  <p:childTnLst>
                                    <p:animMotion origin="layout" path="M 3.33333E-6 9.85427E-7 L 0.3625 -0.07772 " pathEditMode="relative" rAng="0" ptsTypes="AA">
                                      <p:cBhvr>
                                        <p:cTn id="11" dur="2000" fill="hold"/>
                                        <p:tgtEl>
                                          <p:spTgt spid="47121"/>
                                        </p:tgtEl>
                                        <p:attrNameLst>
                                          <p:attrName>ppt_x</p:attrName>
                                          <p:attrName>ppt_y</p:attrName>
                                        </p:attrNameLst>
                                      </p:cBhvr>
                                      <p:rCtr x="181" y="-39"/>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7123"/>
                                        </p:tgtEl>
                                        <p:attrNameLst>
                                          <p:attrName>style.visibility</p:attrName>
                                        </p:attrNameLst>
                                      </p:cBhvr>
                                      <p:to>
                                        <p:strVal val="visible"/>
                                      </p:to>
                                    </p:set>
                                    <p:anim calcmode="lin" valueType="num">
                                      <p:cBhvr additive="base">
                                        <p:cTn id="16" dur="500" fill="hold"/>
                                        <p:tgtEl>
                                          <p:spTgt spid="47123"/>
                                        </p:tgtEl>
                                        <p:attrNameLst>
                                          <p:attrName>ppt_x</p:attrName>
                                        </p:attrNameLst>
                                      </p:cBhvr>
                                      <p:tavLst>
                                        <p:tav tm="0">
                                          <p:val>
                                            <p:strVal val="#ppt_x"/>
                                          </p:val>
                                        </p:tav>
                                        <p:tav tm="100000">
                                          <p:val>
                                            <p:strVal val="#ppt_x"/>
                                          </p:val>
                                        </p:tav>
                                      </p:tavLst>
                                    </p:anim>
                                    <p:anim calcmode="lin" valueType="num">
                                      <p:cBhvr additive="base">
                                        <p:cTn id="17" dur="500" fill="hold"/>
                                        <p:tgtEl>
                                          <p:spTgt spid="4712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7127"/>
                                        </p:tgtEl>
                                        <p:attrNameLst>
                                          <p:attrName>style.visibility</p:attrName>
                                        </p:attrNameLst>
                                      </p:cBhvr>
                                      <p:to>
                                        <p:strVal val="visible"/>
                                      </p:to>
                                    </p:set>
                                    <p:anim calcmode="lin" valueType="num">
                                      <p:cBhvr additive="base">
                                        <p:cTn id="20" dur="500" fill="hold"/>
                                        <p:tgtEl>
                                          <p:spTgt spid="47127"/>
                                        </p:tgtEl>
                                        <p:attrNameLst>
                                          <p:attrName>ppt_x</p:attrName>
                                        </p:attrNameLst>
                                      </p:cBhvr>
                                      <p:tavLst>
                                        <p:tav tm="0">
                                          <p:val>
                                            <p:strVal val="#ppt_x"/>
                                          </p:val>
                                        </p:tav>
                                        <p:tav tm="100000">
                                          <p:val>
                                            <p:strVal val="#ppt_x"/>
                                          </p:val>
                                        </p:tav>
                                      </p:tavLst>
                                    </p:anim>
                                    <p:anim calcmode="lin" valueType="num">
                                      <p:cBhvr additive="base">
                                        <p:cTn id="21" dur="500" fill="hold"/>
                                        <p:tgtEl>
                                          <p:spTgt spid="4712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7122"/>
                                        </p:tgtEl>
                                        <p:attrNameLst>
                                          <p:attrName>style.visibility</p:attrName>
                                        </p:attrNameLst>
                                      </p:cBhvr>
                                      <p:to>
                                        <p:strVal val="visible"/>
                                      </p:to>
                                    </p:set>
                                    <p:anim calcmode="lin" valueType="num">
                                      <p:cBhvr additive="base">
                                        <p:cTn id="24" dur="500" fill="hold"/>
                                        <p:tgtEl>
                                          <p:spTgt spid="47122"/>
                                        </p:tgtEl>
                                        <p:attrNameLst>
                                          <p:attrName>ppt_x</p:attrName>
                                        </p:attrNameLst>
                                      </p:cBhvr>
                                      <p:tavLst>
                                        <p:tav tm="0">
                                          <p:val>
                                            <p:strVal val="#ppt_x"/>
                                          </p:val>
                                        </p:tav>
                                        <p:tav tm="100000">
                                          <p:val>
                                            <p:strVal val="#ppt_x"/>
                                          </p:val>
                                        </p:tav>
                                      </p:tavLst>
                                    </p:anim>
                                    <p:anim calcmode="lin" valueType="num">
                                      <p:cBhvr additive="base">
                                        <p:cTn id="25" dur="500" fill="hold"/>
                                        <p:tgtEl>
                                          <p:spTgt spid="471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47124"/>
                                        </p:tgtEl>
                                        <p:attrNameLst>
                                          <p:attrName>style.visibility</p:attrName>
                                        </p:attrNameLst>
                                      </p:cBhvr>
                                      <p:to>
                                        <p:strVal val="visible"/>
                                      </p:to>
                                    </p:set>
                                    <p:animEffect transition="in" filter="checkerboard(across)">
                                      <p:cBhvr>
                                        <p:cTn id="30" dur="500"/>
                                        <p:tgtEl>
                                          <p:spTgt spid="47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1" grpId="0" animBg="1"/>
      <p:bldP spid="47121" grpId="1" animBg="1"/>
      <p:bldP spid="47122" grpId="0"/>
      <p:bldP spid="47123" grpId="0"/>
      <p:bldP spid="471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smtClean="0"/>
              <a:t>Extended Charge Distributions</a:t>
            </a:r>
          </a:p>
        </p:txBody>
      </p:sp>
      <p:graphicFrame>
        <p:nvGraphicFramePr>
          <p:cNvPr id="11266" name="Object 3"/>
          <p:cNvGraphicFramePr>
            <a:graphicFrameLocks noChangeAspect="1"/>
          </p:cNvGraphicFramePr>
          <p:nvPr>
            <p:ph sz="half" idx="1"/>
          </p:nvPr>
        </p:nvGraphicFramePr>
        <p:xfrm>
          <a:off x="685800" y="914400"/>
          <a:ext cx="3570288" cy="3054350"/>
        </p:xfrm>
        <a:graphic>
          <a:graphicData uri="http://schemas.openxmlformats.org/presentationml/2006/ole">
            <p:oleObj spid="_x0000_s11266" name="Paint Shop Pro Image" r:id="rId3" imgW="3570732" imgH="3053659" progId="">
              <p:embed/>
            </p:oleObj>
          </a:graphicData>
        </a:graphic>
      </p:graphicFrame>
      <p:graphicFrame>
        <p:nvGraphicFramePr>
          <p:cNvPr id="11267" name="Object 17"/>
          <p:cNvGraphicFramePr>
            <a:graphicFrameLocks noChangeAspect="1"/>
          </p:cNvGraphicFramePr>
          <p:nvPr>
            <p:ph sz="quarter" idx="2"/>
          </p:nvPr>
        </p:nvGraphicFramePr>
        <p:xfrm>
          <a:off x="4495800" y="990600"/>
          <a:ext cx="4038600" cy="1108075"/>
        </p:xfrm>
        <a:graphic>
          <a:graphicData uri="http://schemas.openxmlformats.org/presentationml/2006/ole">
            <p:oleObj spid="_x0000_s11267" name="Equation" r:id="rId4" imgW="2869920" imgH="787320" progId="Equation.3">
              <p:embed/>
            </p:oleObj>
          </a:graphicData>
        </a:graphic>
      </p:graphicFrame>
      <p:graphicFrame>
        <p:nvGraphicFramePr>
          <p:cNvPr id="11268" name="Object 19"/>
          <p:cNvGraphicFramePr>
            <a:graphicFrameLocks noChangeAspect="1"/>
          </p:cNvGraphicFramePr>
          <p:nvPr>
            <p:ph sz="quarter" idx="3"/>
          </p:nvPr>
        </p:nvGraphicFramePr>
        <p:xfrm>
          <a:off x="1828800" y="3657600"/>
          <a:ext cx="4343400" cy="2509838"/>
        </p:xfrm>
        <a:graphic>
          <a:graphicData uri="http://schemas.openxmlformats.org/presentationml/2006/ole">
            <p:oleObj spid="_x0000_s11268" name="Equation" r:id="rId5" imgW="2527200" imgH="1460160" progId="Equation.3">
              <p:embed/>
            </p:oleObj>
          </a:graphicData>
        </a:graphic>
      </p:graphicFrame>
      <p:sp>
        <p:nvSpPr>
          <p:cNvPr id="11270" name="Oval 5"/>
          <p:cNvSpPr>
            <a:spLocks noChangeArrowheads="1"/>
          </p:cNvSpPr>
          <p:nvPr/>
        </p:nvSpPr>
        <p:spPr bwMode="auto">
          <a:xfrm>
            <a:off x="1138238" y="1090613"/>
            <a:ext cx="76200" cy="76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1271" name="Line 6"/>
          <p:cNvSpPr>
            <a:spLocks noChangeShapeType="1"/>
          </p:cNvSpPr>
          <p:nvPr/>
        </p:nvSpPr>
        <p:spPr bwMode="auto">
          <a:xfrm>
            <a:off x="1214438" y="1090613"/>
            <a:ext cx="4343400" cy="2209800"/>
          </a:xfrm>
          <a:prstGeom prst="line">
            <a:avLst/>
          </a:prstGeom>
          <a:noFill/>
          <a:ln w="9525">
            <a:solidFill>
              <a:srgbClr val="FF0000"/>
            </a:solidFill>
            <a:prstDash val="dash"/>
            <a:round/>
            <a:headEnd/>
            <a:tailEnd type="triangle" w="med" len="med"/>
          </a:ln>
        </p:spPr>
        <p:txBody>
          <a:bodyPr/>
          <a:lstStyle/>
          <a:p>
            <a:endParaRPr lang="en-US"/>
          </a:p>
        </p:txBody>
      </p:sp>
      <p:sp>
        <p:nvSpPr>
          <p:cNvPr id="11272" name="Text Box 7"/>
          <p:cNvSpPr txBox="1">
            <a:spLocks noChangeArrowheads="1"/>
          </p:cNvSpPr>
          <p:nvPr/>
        </p:nvSpPr>
        <p:spPr bwMode="auto">
          <a:xfrm>
            <a:off x="4414838" y="2919413"/>
            <a:ext cx="463550" cy="366712"/>
          </a:xfrm>
          <a:prstGeom prst="rect">
            <a:avLst/>
          </a:prstGeom>
          <a:noFill/>
          <a:ln w="9525">
            <a:noFill/>
            <a:miter lim="800000"/>
            <a:headEnd/>
            <a:tailEnd/>
          </a:ln>
        </p:spPr>
        <p:txBody>
          <a:bodyPr wrap="none">
            <a:spAutoFit/>
          </a:bodyPr>
          <a:lstStyle/>
          <a:p>
            <a:r>
              <a:rPr lang="en-US"/>
              <a:t>dE</a:t>
            </a:r>
          </a:p>
        </p:txBody>
      </p:sp>
      <p:sp>
        <p:nvSpPr>
          <p:cNvPr id="11273" name="Line 8"/>
          <p:cNvSpPr>
            <a:spLocks noChangeShapeType="1"/>
          </p:cNvSpPr>
          <p:nvPr/>
        </p:nvSpPr>
        <p:spPr bwMode="auto">
          <a:xfrm>
            <a:off x="3957638" y="2462213"/>
            <a:ext cx="1600200" cy="0"/>
          </a:xfrm>
          <a:prstGeom prst="line">
            <a:avLst/>
          </a:prstGeom>
          <a:noFill/>
          <a:ln w="25400">
            <a:solidFill>
              <a:srgbClr val="0000FF"/>
            </a:solidFill>
            <a:round/>
            <a:headEnd/>
            <a:tailEnd type="triangle" w="med" len="med"/>
          </a:ln>
        </p:spPr>
        <p:txBody>
          <a:bodyPr/>
          <a:lstStyle/>
          <a:p>
            <a:endParaRPr lang="en-US"/>
          </a:p>
        </p:txBody>
      </p:sp>
      <p:sp>
        <p:nvSpPr>
          <p:cNvPr id="11274" name="Line 9"/>
          <p:cNvSpPr>
            <a:spLocks noChangeShapeType="1"/>
          </p:cNvSpPr>
          <p:nvPr/>
        </p:nvSpPr>
        <p:spPr bwMode="auto">
          <a:xfrm>
            <a:off x="5557838" y="2538413"/>
            <a:ext cx="0" cy="685800"/>
          </a:xfrm>
          <a:prstGeom prst="line">
            <a:avLst/>
          </a:prstGeom>
          <a:noFill/>
          <a:ln w="25400">
            <a:solidFill>
              <a:srgbClr val="0000FF"/>
            </a:solidFill>
            <a:round/>
            <a:headEnd/>
            <a:tailEnd type="triangle" w="med" len="med"/>
          </a:ln>
        </p:spPr>
        <p:txBody>
          <a:bodyPr/>
          <a:lstStyle/>
          <a:p>
            <a:endParaRPr lang="en-US"/>
          </a:p>
        </p:txBody>
      </p:sp>
      <p:sp>
        <p:nvSpPr>
          <p:cNvPr id="11275" name="Text Box 10"/>
          <p:cNvSpPr txBox="1">
            <a:spLocks noChangeArrowheads="1"/>
          </p:cNvSpPr>
          <p:nvPr/>
        </p:nvSpPr>
        <p:spPr bwMode="auto">
          <a:xfrm>
            <a:off x="4246563" y="2038350"/>
            <a:ext cx="938212" cy="366713"/>
          </a:xfrm>
          <a:prstGeom prst="rect">
            <a:avLst/>
          </a:prstGeom>
          <a:noFill/>
          <a:ln w="9525">
            <a:noFill/>
            <a:miter lim="800000"/>
            <a:headEnd/>
            <a:tailEnd/>
          </a:ln>
        </p:spPr>
        <p:txBody>
          <a:bodyPr wrap="none">
            <a:spAutoFit/>
          </a:bodyPr>
          <a:lstStyle/>
          <a:p>
            <a:r>
              <a:rPr lang="en-US"/>
              <a:t>dEcos</a:t>
            </a:r>
            <a:r>
              <a:rPr lang="en-US">
                <a:latin typeface="Symbol" pitchFamily="18" charset="2"/>
              </a:rPr>
              <a:t>q</a:t>
            </a:r>
          </a:p>
        </p:txBody>
      </p:sp>
      <p:sp>
        <p:nvSpPr>
          <p:cNvPr id="11276" name="Text Box 11"/>
          <p:cNvSpPr txBox="1">
            <a:spLocks noChangeArrowheads="1"/>
          </p:cNvSpPr>
          <p:nvPr/>
        </p:nvSpPr>
        <p:spPr bwMode="auto">
          <a:xfrm>
            <a:off x="5634038" y="2614613"/>
            <a:ext cx="874712" cy="366712"/>
          </a:xfrm>
          <a:prstGeom prst="rect">
            <a:avLst/>
          </a:prstGeom>
          <a:noFill/>
          <a:ln w="9525">
            <a:noFill/>
            <a:miter lim="800000"/>
            <a:headEnd/>
            <a:tailEnd/>
          </a:ln>
        </p:spPr>
        <p:txBody>
          <a:bodyPr wrap="none">
            <a:spAutoFit/>
          </a:bodyPr>
          <a:lstStyle/>
          <a:p>
            <a:r>
              <a:rPr lang="en-US"/>
              <a:t>dEsin</a:t>
            </a:r>
            <a:r>
              <a:rPr lang="en-US">
                <a:latin typeface="Symbol" pitchFamily="18" charset="2"/>
              </a:rPr>
              <a:t>q</a:t>
            </a:r>
          </a:p>
        </p:txBody>
      </p:sp>
      <p:sp>
        <p:nvSpPr>
          <p:cNvPr id="11277" name="Text Box 12"/>
          <p:cNvSpPr txBox="1">
            <a:spLocks noChangeArrowheads="1"/>
          </p:cNvSpPr>
          <p:nvPr/>
        </p:nvSpPr>
        <p:spPr bwMode="auto">
          <a:xfrm>
            <a:off x="4414838" y="2462213"/>
            <a:ext cx="303212" cy="366712"/>
          </a:xfrm>
          <a:prstGeom prst="rect">
            <a:avLst/>
          </a:prstGeom>
          <a:noFill/>
          <a:ln w="9525">
            <a:noFill/>
            <a:miter lim="800000"/>
            <a:headEnd/>
            <a:tailEnd/>
          </a:ln>
        </p:spPr>
        <p:txBody>
          <a:bodyPr wrap="none">
            <a:spAutoFit/>
          </a:bodyPr>
          <a:lstStyle/>
          <a:p>
            <a:r>
              <a:rPr lang="en-US">
                <a:latin typeface="Symbol" pitchFamily="18" charset="2"/>
              </a:rPr>
              <a:t>q</a:t>
            </a:r>
          </a:p>
        </p:txBody>
      </p:sp>
      <p:sp>
        <p:nvSpPr>
          <p:cNvPr id="11278" name="Text Box 13"/>
          <p:cNvSpPr txBox="1">
            <a:spLocks noChangeArrowheads="1"/>
          </p:cNvSpPr>
          <p:nvPr/>
        </p:nvSpPr>
        <p:spPr bwMode="auto">
          <a:xfrm>
            <a:off x="3195638" y="2157413"/>
            <a:ext cx="303212" cy="366712"/>
          </a:xfrm>
          <a:prstGeom prst="rect">
            <a:avLst/>
          </a:prstGeom>
          <a:noFill/>
          <a:ln w="9525">
            <a:noFill/>
            <a:miter lim="800000"/>
            <a:headEnd/>
            <a:tailEnd/>
          </a:ln>
        </p:spPr>
        <p:txBody>
          <a:bodyPr wrap="none">
            <a:spAutoFit/>
          </a:bodyPr>
          <a:lstStyle/>
          <a:p>
            <a:r>
              <a:rPr lang="en-US">
                <a:latin typeface="Symbol" pitchFamily="18" charset="2"/>
              </a:rPr>
              <a:t>q</a:t>
            </a:r>
          </a:p>
        </p:txBody>
      </p:sp>
      <p:sp>
        <p:nvSpPr>
          <p:cNvPr id="11279" name="AutoShape 15"/>
          <p:cNvSpPr>
            <a:spLocks/>
          </p:cNvSpPr>
          <p:nvPr/>
        </p:nvSpPr>
        <p:spPr bwMode="auto">
          <a:xfrm rot="7055108">
            <a:off x="2509838" y="-52387"/>
            <a:ext cx="381000" cy="3124200"/>
          </a:xfrm>
          <a:prstGeom prst="leftBrace">
            <a:avLst>
              <a:gd name="adj1" fmla="val 68333"/>
              <a:gd name="adj2" fmla="val 50000"/>
            </a:avLst>
          </a:prstGeom>
          <a:noFill/>
          <a:ln w="9525">
            <a:solidFill>
              <a:schemeClr val="tx1"/>
            </a:solidFill>
            <a:round/>
            <a:headEnd/>
            <a:tailEnd/>
          </a:ln>
        </p:spPr>
        <p:txBody>
          <a:bodyPr wrap="none" anchor="ctr"/>
          <a:lstStyle/>
          <a:p>
            <a:endParaRPr lang="en-US"/>
          </a:p>
        </p:txBody>
      </p:sp>
      <p:sp>
        <p:nvSpPr>
          <p:cNvPr id="11280" name="Text Box 16"/>
          <p:cNvSpPr txBox="1">
            <a:spLocks noChangeArrowheads="1"/>
          </p:cNvSpPr>
          <p:nvPr/>
        </p:nvSpPr>
        <p:spPr bwMode="auto">
          <a:xfrm>
            <a:off x="2662238" y="1014413"/>
            <a:ext cx="263525" cy="336550"/>
          </a:xfrm>
          <a:prstGeom prst="rect">
            <a:avLst/>
          </a:prstGeom>
          <a:noFill/>
          <a:ln w="9525">
            <a:noFill/>
            <a:miter lim="800000"/>
            <a:headEnd/>
            <a:tailEnd/>
          </a:ln>
        </p:spPr>
        <p:txBody>
          <a:bodyPr wrap="none">
            <a:spAutoFit/>
          </a:bodyPr>
          <a:lstStyle/>
          <a:p>
            <a:r>
              <a:rPr lang="en-US" sz="1600" b="1"/>
              <a:t>r</a:t>
            </a:r>
          </a:p>
        </p:txBody>
      </p:sp>
      <p:sp>
        <p:nvSpPr>
          <p:cNvPr id="53269" name="Text Box 21"/>
          <p:cNvSpPr txBox="1">
            <a:spLocks noChangeArrowheads="1"/>
          </p:cNvSpPr>
          <p:nvPr/>
        </p:nvSpPr>
        <p:spPr bwMode="auto">
          <a:xfrm>
            <a:off x="6248400" y="3505200"/>
            <a:ext cx="2530475" cy="2014538"/>
          </a:xfrm>
          <a:prstGeom prst="rect">
            <a:avLst/>
          </a:prstGeom>
          <a:noFill/>
          <a:ln w="9525">
            <a:noFill/>
            <a:miter lim="800000"/>
            <a:headEnd/>
            <a:tailEnd/>
          </a:ln>
        </p:spPr>
        <p:txBody>
          <a:bodyPr>
            <a:spAutoFit/>
          </a:bodyPr>
          <a:lstStyle/>
          <a:p>
            <a:r>
              <a:rPr lang="en-US" b="1">
                <a:solidFill>
                  <a:srgbClr val="FF0000"/>
                </a:solidFill>
              </a:rPr>
              <a:t>That is for ONE very small amount of charge! To find the TOTAL E-field for each an every little </a:t>
            </a:r>
            <a:r>
              <a:rPr lang="en-US" b="1" i="1">
                <a:solidFill>
                  <a:srgbClr val="FF0000"/>
                </a:solidFill>
              </a:rPr>
              <a:t>dq</a:t>
            </a:r>
            <a:r>
              <a:rPr lang="en-US" b="1">
                <a:solidFill>
                  <a:srgbClr val="FF0000"/>
                </a:solidFill>
              </a:rPr>
              <a:t>, we would need to???</a:t>
            </a:r>
          </a:p>
        </p:txBody>
      </p:sp>
      <p:sp>
        <p:nvSpPr>
          <p:cNvPr id="53270" name="Line 22"/>
          <p:cNvSpPr>
            <a:spLocks noChangeShapeType="1"/>
          </p:cNvSpPr>
          <p:nvPr/>
        </p:nvSpPr>
        <p:spPr bwMode="auto">
          <a:xfrm flipH="1">
            <a:off x="4495800" y="5334000"/>
            <a:ext cx="1447800" cy="381000"/>
          </a:xfrm>
          <a:prstGeom prst="line">
            <a:avLst/>
          </a:prstGeom>
          <a:noFill/>
          <a:ln w="9525">
            <a:solidFill>
              <a:srgbClr val="FF0000"/>
            </a:solidFill>
            <a:round/>
            <a:headEnd/>
            <a:tailEnd type="triangle" w="med" len="med"/>
          </a:ln>
        </p:spPr>
        <p:txBody>
          <a:bodyPr/>
          <a:lstStyle/>
          <a:p>
            <a:endParaRPr lang="en-US"/>
          </a:p>
        </p:txBody>
      </p:sp>
      <p:sp>
        <p:nvSpPr>
          <p:cNvPr id="53271" name="Text Box 23"/>
          <p:cNvSpPr txBox="1">
            <a:spLocks noChangeArrowheads="1"/>
          </p:cNvSpPr>
          <p:nvPr/>
        </p:nvSpPr>
        <p:spPr bwMode="auto">
          <a:xfrm>
            <a:off x="6156325" y="5675313"/>
            <a:ext cx="1581150" cy="366712"/>
          </a:xfrm>
          <a:prstGeom prst="rect">
            <a:avLst/>
          </a:prstGeom>
          <a:noFill/>
          <a:ln w="9525">
            <a:noFill/>
            <a:miter lim="800000"/>
            <a:headEnd/>
            <a:tailEnd/>
          </a:ln>
        </p:spPr>
        <p:txBody>
          <a:bodyPr wrap="none">
            <a:spAutoFit/>
          </a:bodyPr>
          <a:lstStyle/>
          <a:p>
            <a:r>
              <a:rPr lang="en-US" b="1" i="1">
                <a:solidFill>
                  <a:srgbClr val="0000FF"/>
                </a:solidFill>
              </a:rPr>
              <a:t>INTEGRATE!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70"/>
                                        </p:tgtEl>
                                        <p:attrNameLst>
                                          <p:attrName>style.visibility</p:attrName>
                                        </p:attrNameLst>
                                      </p:cBhvr>
                                      <p:to>
                                        <p:strVal val="visible"/>
                                      </p:to>
                                    </p:set>
                                    <p:animEffect transition="in" filter="checkerboard(across)">
                                      <p:cBhvr>
                                        <p:cTn id="7" dur="500"/>
                                        <p:tgtEl>
                                          <p:spTgt spid="5327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3269"/>
                                        </p:tgtEl>
                                        <p:attrNameLst>
                                          <p:attrName>style.visibility</p:attrName>
                                        </p:attrNameLst>
                                      </p:cBhvr>
                                      <p:to>
                                        <p:strVal val="visible"/>
                                      </p:to>
                                    </p:set>
                                    <p:animEffect transition="in" filter="checkerboard(across)">
                                      <p:cBhvr>
                                        <p:cTn id="10" dur="500"/>
                                        <p:tgtEl>
                                          <p:spTgt spid="5326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3271"/>
                                        </p:tgtEl>
                                        <p:attrNameLst>
                                          <p:attrName>style.visibility</p:attrName>
                                        </p:attrNameLst>
                                      </p:cBhvr>
                                      <p:to>
                                        <p:strVal val="visible"/>
                                      </p:to>
                                    </p:set>
                                    <p:anim calcmode="lin" valueType="num">
                                      <p:cBhvr additive="base">
                                        <p:cTn id="15" dur="500" fill="hold"/>
                                        <p:tgtEl>
                                          <p:spTgt spid="53271"/>
                                        </p:tgtEl>
                                        <p:attrNameLst>
                                          <p:attrName>ppt_x</p:attrName>
                                        </p:attrNameLst>
                                      </p:cBhvr>
                                      <p:tavLst>
                                        <p:tav tm="0">
                                          <p:val>
                                            <p:strVal val="#ppt_x"/>
                                          </p:val>
                                        </p:tav>
                                        <p:tav tm="100000">
                                          <p:val>
                                            <p:strVal val="#ppt_x"/>
                                          </p:val>
                                        </p:tav>
                                      </p:tavLst>
                                    </p:anim>
                                    <p:anim calcmode="lin" valueType="num">
                                      <p:cBhvr additive="base">
                                        <p:cTn id="16" dur="500" fill="hold"/>
                                        <p:tgtEl>
                                          <p:spTgt spid="53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9" grpId="0"/>
      <p:bldP spid="53270" grpId="0" animBg="1"/>
      <p:bldP spid="532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Extended Charge Distributions</a:t>
            </a:r>
          </a:p>
        </p:txBody>
      </p:sp>
      <p:graphicFrame>
        <p:nvGraphicFramePr>
          <p:cNvPr id="12290" name="Object 5"/>
          <p:cNvGraphicFramePr>
            <a:graphicFrameLocks noChangeAspect="1"/>
          </p:cNvGraphicFramePr>
          <p:nvPr>
            <p:ph sz="half" idx="1"/>
          </p:nvPr>
        </p:nvGraphicFramePr>
        <p:xfrm>
          <a:off x="457200" y="1066800"/>
          <a:ext cx="4495800" cy="4337050"/>
        </p:xfrm>
        <a:graphic>
          <a:graphicData uri="http://schemas.openxmlformats.org/presentationml/2006/ole">
            <p:oleObj spid="_x0000_s12290" name="Equation" r:id="rId3" imgW="2527200" imgH="2438280" progId="Equation.3">
              <p:embed/>
            </p:oleObj>
          </a:graphicData>
        </a:graphic>
      </p:graphicFrame>
      <p:graphicFrame>
        <p:nvGraphicFramePr>
          <p:cNvPr id="49160" name="Object 8"/>
          <p:cNvGraphicFramePr>
            <a:graphicFrameLocks noChangeAspect="1"/>
          </p:cNvGraphicFramePr>
          <p:nvPr>
            <p:ph sz="half" idx="2"/>
          </p:nvPr>
        </p:nvGraphicFramePr>
        <p:xfrm>
          <a:off x="3886200" y="4495800"/>
          <a:ext cx="3886200" cy="1057275"/>
        </p:xfrm>
        <a:graphic>
          <a:graphicData uri="http://schemas.openxmlformats.org/presentationml/2006/ole">
            <p:oleObj spid="_x0000_s12291" name="Equation" r:id="rId4" imgW="1587240" imgH="431640" progId="Equation.3">
              <p:embed/>
            </p:oleObj>
          </a:graphicData>
        </a:graphic>
      </p:graphicFrame>
      <p:sp>
        <p:nvSpPr>
          <p:cNvPr id="12293" name="Text Box 7"/>
          <p:cNvSpPr txBox="1">
            <a:spLocks noChangeArrowheads="1"/>
          </p:cNvSpPr>
          <p:nvPr/>
        </p:nvSpPr>
        <p:spPr bwMode="auto">
          <a:xfrm>
            <a:off x="5257800" y="1219200"/>
            <a:ext cx="3140075" cy="3113088"/>
          </a:xfrm>
          <a:prstGeom prst="rect">
            <a:avLst/>
          </a:prstGeom>
          <a:noFill/>
          <a:ln w="9525">
            <a:noFill/>
            <a:miter lim="800000"/>
            <a:headEnd/>
            <a:tailEnd/>
          </a:ln>
        </p:spPr>
        <p:txBody>
          <a:bodyPr>
            <a:spAutoFit/>
          </a:bodyPr>
          <a:lstStyle/>
          <a:p>
            <a:r>
              <a:rPr lang="en-US"/>
              <a:t>How do we know we did it right?</a:t>
            </a:r>
          </a:p>
          <a:p>
            <a:endParaRPr lang="en-US"/>
          </a:p>
          <a:p>
            <a:r>
              <a:rPr lang="en-US"/>
              <a:t>Let’s make </a:t>
            </a:r>
            <a:r>
              <a:rPr lang="en-US" b="1" i="1"/>
              <a:t>b &gt;&gt;&gt;&gt; R</a:t>
            </a:r>
            <a:r>
              <a:rPr lang="en-US"/>
              <a:t>, then </a:t>
            </a:r>
            <a:r>
              <a:rPr lang="en-US" b="1" i="1"/>
              <a:t>R</a:t>
            </a:r>
            <a:r>
              <a:rPr lang="en-US"/>
              <a:t> would be so tiny that from that distance the hoop would look like a point.</a:t>
            </a:r>
          </a:p>
          <a:p>
            <a:endParaRPr lang="en-US"/>
          </a:p>
          <a:p>
            <a:r>
              <a:rPr lang="en-US"/>
              <a:t>So if </a:t>
            </a:r>
            <a:r>
              <a:rPr lang="en-US" b="1" i="1"/>
              <a:t>R</a:t>
            </a:r>
            <a:r>
              <a:rPr lang="en-US"/>
              <a:t> went to ZERO, then the expression would look like:</a:t>
            </a:r>
          </a:p>
        </p:txBody>
      </p:sp>
      <p:sp>
        <p:nvSpPr>
          <p:cNvPr id="12294" name="Text Box 10"/>
          <p:cNvSpPr txBox="1">
            <a:spLocks noChangeArrowheads="1"/>
          </p:cNvSpPr>
          <p:nvPr/>
        </p:nvSpPr>
        <p:spPr bwMode="auto">
          <a:xfrm>
            <a:off x="3581400" y="5638800"/>
            <a:ext cx="5149850" cy="366713"/>
          </a:xfrm>
          <a:prstGeom prst="rect">
            <a:avLst/>
          </a:prstGeom>
          <a:noFill/>
          <a:ln w="9525">
            <a:noFill/>
            <a:miter lim="800000"/>
            <a:headEnd/>
            <a:tailEnd/>
          </a:ln>
        </p:spPr>
        <p:txBody>
          <a:bodyPr wrap="none">
            <a:spAutoFit/>
          </a:bodyPr>
          <a:lstStyle/>
          <a:p>
            <a:r>
              <a:rPr lang="en-US"/>
              <a:t>It is the SAME equation as that of a point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box(in)">
                                      <p:cBhvr>
                                        <p:cTn id="7"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Extended Charge Distributions</a:t>
            </a:r>
          </a:p>
        </p:txBody>
      </p:sp>
      <p:graphicFrame>
        <p:nvGraphicFramePr>
          <p:cNvPr id="60421" name="Object 5"/>
          <p:cNvGraphicFramePr>
            <a:graphicFrameLocks noChangeAspect="1"/>
          </p:cNvGraphicFramePr>
          <p:nvPr>
            <p:ph idx="1"/>
          </p:nvPr>
        </p:nvGraphicFramePr>
        <p:xfrm>
          <a:off x="4010025" y="3314700"/>
          <a:ext cx="2349500" cy="1066800"/>
        </p:xfrm>
        <a:graphic>
          <a:graphicData uri="http://schemas.openxmlformats.org/presentationml/2006/ole">
            <p:oleObj spid="_x0000_s13314" name="Equation" r:id="rId3" imgW="2349360" imgH="1066680" progId="Equation.3">
              <p:embed/>
            </p:oleObj>
          </a:graphicData>
        </a:graphic>
      </p:graphicFrame>
      <p:pic>
        <p:nvPicPr>
          <p:cNvPr id="13316" name="Picture 4"/>
          <p:cNvPicPr>
            <a:picLocks noChangeAspect="1" noChangeArrowheads="1"/>
          </p:cNvPicPr>
          <p:nvPr/>
        </p:nvPicPr>
        <p:blipFill>
          <a:blip r:embed="rId4" cstate="print"/>
          <a:srcRect/>
          <a:stretch>
            <a:fillRect/>
          </a:stretch>
        </p:blipFill>
        <p:spPr bwMode="auto">
          <a:xfrm>
            <a:off x="533400" y="1295400"/>
            <a:ext cx="4905375" cy="3352800"/>
          </a:xfrm>
          <a:prstGeom prst="rect">
            <a:avLst/>
          </a:prstGeom>
          <a:noFill/>
          <a:ln w="9525">
            <a:noFill/>
            <a:miter lim="800000"/>
            <a:headEnd/>
            <a:tailEnd/>
          </a:ln>
        </p:spPr>
      </p:pic>
      <p:sp>
        <p:nvSpPr>
          <p:cNvPr id="13317" name="Text Box 7"/>
          <p:cNvSpPr txBox="1">
            <a:spLocks noChangeArrowheads="1"/>
          </p:cNvSpPr>
          <p:nvPr/>
        </p:nvSpPr>
        <p:spPr bwMode="auto">
          <a:xfrm>
            <a:off x="3810000" y="1066800"/>
            <a:ext cx="4876800" cy="1465263"/>
          </a:xfrm>
          <a:prstGeom prst="rect">
            <a:avLst/>
          </a:prstGeom>
          <a:noFill/>
          <a:ln w="9525">
            <a:noFill/>
            <a:miter lim="800000"/>
            <a:headEnd/>
            <a:tailEnd/>
          </a:ln>
        </p:spPr>
        <p:txBody>
          <a:bodyPr>
            <a:spAutoFit/>
          </a:bodyPr>
          <a:lstStyle/>
          <a:p>
            <a:r>
              <a:rPr lang="en-US"/>
              <a:t>Assume that for an “</a:t>
            </a:r>
            <a:r>
              <a:rPr lang="en-US">
                <a:solidFill>
                  <a:srgbClr val="FF0000"/>
                </a:solidFill>
              </a:rPr>
              <a:t>insulating</a:t>
            </a:r>
            <a:r>
              <a:rPr lang="en-US"/>
              <a:t>” </a:t>
            </a:r>
            <a:r>
              <a:rPr lang="en-US">
                <a:solidFill>
                  <a:srgbClr val="FF0000"/>
                </a:solidFill>
              </a:rPr>
              <a:t>disk </a:t>
            </a:r>
            <a:r>
              <a:rPr lang="en-US"/>
              <a:t>the charge is distributed throughout its </a:t>
            </a:r>
            <a:r>
              <a:rPr lang="en-US">
                <a:solidFill>
                  <a:srgbClr val="FF0000"/>
                </a:solidFill>
              </a:rPr>
              <a:t>area</a:t>
            </a:r>
            <a:r>
              <a:rPr lang="en-US"/>
              <a:t>. We must use the SAME technique to derive the moments of inertia. Except, instead of the mass being distributed, it is the </a:t>
            </a:r>
            <a:r>
              <a:rPr lang="en-US">
                <a:solidFill>
                  <a:srgbClr val="FF0000"/>
                </a:solidFill>
              </a:rPr>
              <a:t>CHARGE</a:t>
            </a:r>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checkerboard(across)">
                                      <p:cBhvr>
                                        <p:cTn id="7"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r>
              <a:rPr lang="en-US" smtClean="0"/>
              <a:t>Extended Charge Distributions</a:t>
            </a:r>
          </a:p>
        </p:txBody>
      </p:sp>
      <p:graphicFrame>
        <p:nvGraphicFramePr>
          <p:cNvPr id="14338" name="Object 5"/>
          <p:cNvGraphicFramePr>
            <a:graphicFrameLocks noChangeAspect="1"/>
          </p:cNvGraphicFramePr>
          <p:nvPr>
            <p:ph sz="half" idx="1"/>
          </p:nvPr>
        </p:nvGraphicFramePr>
        <p:xfrm>
          <a:off x="4724400" y="941388"/>
          <a:ext cx="3886200" cy="3430587"/>
        </p:xfrm>
        <a:graphic>
          <a:graphicData uri="http://schemas.openxmlformats.org/presentationml/2006/ole">
            <p:oleObj spid="_x0000_s14338" name="Equation" r:id="rId3" imgW="2489040" imgH="2197080" progId="Equation.3">
              <p:embed/>
            </p:oleObj>
          </a:graphicData>
        </a:graphic>
      </p:graphicFrame>
      <p:graphicFrame>
        <p:nvGraphicFramePr>
          <p:cNvPr id="14339" name="Object 7"/>
          <p:cNvGraphicFramePr>
            <a:graphicFrameLocks noChangeAspect="1"/>
          </p:cNvGraphicFramePr>
          <p:nvPr>
            <p:ph sz="quarter" idx="2"/>
          </p:nvPr>
        </p:nvGraphicFramePr>
        <p:xfrm>
          <a:off x="762000" y="4318000"/>
          <a:ext cx="3579813" cy="1625600"/>
        </p:xfrm>
        <a:graphic>
          <a:graphicData uri="http://schemas.openxmlformats.org/presentationml/2006/ole">
            <p:oleObj spid="_x0000_s14339" name="Equation" r:id="rId4" imgW="2349360" imgH="1066680" progId="Equation.3">
              <p:embed/>
            </p:oleObj>
          </a:graphicData>
        </a:graphic>
      </p:graphicFrame>
      <p:graphicFrame>
        <p:nvGraphicFramePr>
          <p:cNvPr id="14340" name="Object 11"/>
          <p:cNvGraphicFramePr>
            <a:graphicFrameLocks noChangeAspect="1"/>
          </p:cNvGraphicFramePr>
          <p:nvPr>
            <p:ph sz="quarter" idx="3"/>
          </p:nvPr>
        </p:nvGraphicFramePr>
        <p:xfrm>
          <a:off x="4660900" y="4191000"/>
          <a:ext cx="3308350" cy="1500188"/>
        </p:xfrm>
        <a:graphic>
          <a:graphicData uri="http://schemas.openxmlformats.org/presentationml/2006/ole">
            <p:oleObj spid="_x0000_s14340" name="Equation" r:id="rId5" imgW="2184120" imgH="990360" progId="Equation.3">
              <p:embed/>
            </p:oleObj>
          </a:graphicData>
        </a:graphic>
      </p:graphicFrame>
      <p:pic>
        <p:nvPicPr>
          <p:cNvPr id="14342" name="Picture 4"/>
          <p:cNvPicPr>
            <a:picLocks noGrp="1" noChangeAspect="1" noChangeArrowheads="1"/>
          </p:cNvPicPr>
          <p:nvPr>
            <p:ph type="body" idx="4294967295"/>
          </p:nvPr>
        </p:nvPicPr>
        <p:blipFill>
          <a:blip r:embed="rId6" cstate="print"/>
          <a:srcRect/>
          <a:stretch>
            <a:fillRect/>
          </a:stretch>
        </p:blipFill>
        <p:spPr>
          <a:xfrm>
            <a:off x="0" y="1143000"/>
            <a:ext cx="4114800" cy="2811463"/>
          </a:xfrm>
          <a:noFill/>
        </p:spPr>
      </p:pic>
      <p:sp>
        <p:nvSpPr>
          <p:cNvPr id="62473" name="Oval 9"/>
          <p:cNvSpPr>
            <a:spLocks noChangeArrowheads="1"/>
          </p:cNvSpPr>
          <p:nvPr/>
        </p:nvSpPr>
        <p:spPr bwMode="auto">
          <a:xfrm>
            <a:off x="609600" y="5486400"/>
            <a:ext cx="1447800" cy="609600"/>
          </a:xfrm>
          <a:prstGeom prst="ellipse">
            <a:avLst/>
          </a:prstGeom>
          <a:noFill/>
          <a:ln w="25400">
            <a:solidFill>
              <a:srgbClr val="FF0000"/>
            </a:solidFill>
            <a:round/>
            <a:headEnd/>
            <a:tailEnd/>
          </a:ln>
        </p:spPr>
        <p:txBody>
          <a:bodyPr wrap="none" anchor="ctr"/>
          <a:lstStyle/>
          <a:p>
            <a:endParaRPr lang="en-US"/>
          </a:p>
        </p:txBody>
      </p:sp>
      <p:sp>
        <p:nvSpPr>
          <p:cNvPr id="62474" name="Line 10"/>
          <p:cNvSpPr>
            <a:spLocks noChangeShapeType="1"/>
          </p:cNvSpPr>
          <p:nvPr/>
        </p:nvSpPr>
        <p:spPr bwMode="auto">
          <a:xfrm flipV="1">
            <a:off x="1905000" y="2667000"/>
            <a:ext cx="4038600" cy="2819400"/>
          </a:xfrm>
          <a:prstGeom prst="line">
            <a:avLst/>
          </a:prstGeom>
          <a:noFill/>
          <a:ln w="9525">
            <a:solidFill>
              <a:srgbClr val="FF0000"/>
            </a:solidFill>
            <a:round/>
            <a:headEnd/>
            <a:tailEnd type="triangle" w="med" len="med"/>
          </a:ln>
        </p:spPr>
        <p:txBody>
          <a:bodyPr/>
          <a:lstStyle/>
          <a:p>
            <a:endParaRPr lang="en-US"/>
          </a:p>
        </p:txBody>
      </p:sp>
      <p:sp>
        <p:nvSpPr>
          <p:cNvPr id="14345" name="Text Box 13"/>
          <p:cNvSpPr txBox="1">
            <a:spLocks noChangeArrowheads="1"/>
          </p:cNvSpPr>
          <p:nvPr/>
        </p:nvSpPr>
        <p:spPr bwMode="auto">
          <a:xfrm>
            <a:off x="4327525" y="5751513"/>
            <a:ext cx="3384550" cy="366712"/>
          </a:xfrm>
          <a:prstGeom prst="rect">
            <a:avLst/>
          </a:prstGeom>
          <a:noFill/>
          <a:ln w="9525">
            <a:noFill/>
            <a:miter lim="800000"/>
            <a:headEnd/>
            <a:tailEnd/>
          </a:ln>
        </p:spPr>
        <p:txBody>
          <a:bodyPr wrap="none">
            <a:spAutoFit/>
          </a:bodyPr>
          <a:lstStyle/>
          <a:p>
            <a:r>
              <a:rPr lang="en-US"/>
              <a:t>We still need to apply the limits!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checkerboard(across)">
                                      <p:cBhvr>
                                        <p:cTn id="7" dur="500"/>
                                        <p:tgtEl>
                                          <p:spTgt spid="6247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2473"/>
                                        </p:tgtEl>
                                        <p:attrNameLst>
                                          <p:attrName>style.visibility</p:attrName>
                                        </p:attrNameLst>
                                      </p:cBhvr>
                                      <p:to>
                                        <p:strVal val="visible"/>
                                      </p:to>
                                    </p:set>
                                    <p:animEffect transition="in" filter="checkerboard(across)">
                                      <p:cBhvr>
                                        <p:cTn id="10"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p:bldP spid="6247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Grp="1" noChangeArrowheads="1"/>
          </p:cNvSpPr>
          <p:nvPr>
            <p:ph type="title"/>
          </p:nvPr>
        </p:nvSpPr>
        <p:spPr/>
        <p:txBody>
          <a:bodyPr/>
          <a:lstStyle/>
          <a:p>
            <a:pPr eaLnBrk="1" hangingPunct="1"/>
            <a:r>
              <a:rPr lang="en-US" smtClean="0"/>
              <a:t>Extended Charge Distributions</a:t>
            </a:r>
          </a:p>
        </p:txBody>
      </p:sp>
      <p:graphicFrame>
        <p:nvGraphicFramePr>
          <p:cNvPr id="15362" name="Object 4"/>
          <p:cNvGraphicFramePr>
            <a:graphicFrameLocks noChangeAspect="1"/>
          </p:cNvGraphicFramePr>
          <p:nvPr>
            <p:ph sz="half" idx="1"/>
          </p:nvPr>
        </p:nvGraphicFramePr>
        <p:xfrm>
          <a:off x="609600" y="1066800"/>
          <a:ext cx="4191000" cy="3752850"/>
        </p:xfrm>
        <a:graphic>
          <a:graphicData uri="http://schemas.openxmlformats.org/presentationml/2006/ole">
            <p:oleObj spid="_x0000_s15362" name="Equation" r:id="rId3" imgW="2184120" imgH="1955520" progId="Equation.3">
              <p:embed/>
            </p:oleObj>
          </a:graphicData>
        </a:graphic>
      </p:graphicFrame>
      <p:graphicFrame>
        <p:nvGraphicFramePr>
          <p:cNvPr id="15363" name="Object 7"/>
          <p:cNvGraphicFramePr>
            <a:graphicFrameLocks noChangeAspect="1"/>
          </p:cNvGraphicFramePr>
          <p:nvPr>
            <p:ph sz="half" idx="2"/>
          </p:nvPr>
        </p:nvGraphicFramePr>
        <p:xfrm>
          <a:off x="5937250" y="3398838"/>
          <a:ext cx="2336800" cy="914400"/>
        </p:xfrm>
        <a:graphic>
          <a:graphicData uri="http://schemas.openxmlformats.org/presentationml/2006/ole">
            <p:oleObj spid="_x0000_s15363" name="Equation" r:id="rId4" imgW="2336760" imgH="914400" progId="Equation.3">
              <p:embed/>
            </p:oleObj>
          </a:graphicData>
        </a:graphic>
      </p:graphicFrame>
      <p:sp>
        <p:nvSpPr>
          <p:cNvPr id="15365" name="Text Box 9"/>
          <p:cNvSpPr txBox="1">
            <a:spLocks noChangeArrowheads="1"/>
          </p:cNvSpPr>
          <p:nvPr/>
        </p:nvSpPr>
        <p:spPr bwMode="auto">
          <a:xfrm>
            <a:off x="4953000" y="1066800"/>
            <a:ext cx="3444875" cy="2563813"/>
          </a:xfrm>
          <a:prstGeom prst="rect">
            <a:avLst/>
          </a:prstGeom>
          <a:noFill/>
          <a:ln w="9525">
            <a:noFill/>
            <a:miter lim="800000"/>
            <a:headEnd/>
            <a:tailEnd/>
          </a:ln>
        </p:spPr>
        <p:txBody>
          <a:bodyPr>
            <a:spAutoFit/>
          </a:bodyPr>
          <a:lstStyle/>
          <a:p>
            <a:endParaRPr lang="en-US"/>
          </a:p>
          <a:p>
            <a:endParaRPr lang="en-US"/>
          </a:p>
          <a:p>
            <a:r>
              <a:rPr lang="en-US"/>
              <a:t>Let’s make R &gt;&gt;&gt;&gt;&gt; b, in other words we are looking at the disk UP CLOSE.</a:t>
            </a:r>
          </a:p>
          <a:p>
            <a:endParaRPr lang="en-US"/>
          </a:p>
          <a:p>
            <a:r>
              <a:rPr lang="en-US"/>
              <a:t>Thus b approaches ZERO and R would go to infinity. What happens?</a:t>
            </a:r>
          </a:p>
        </p:txBody>
      </p:sp>
      <p:sp>
        <p:nvSpPr>
          <p:cNvPr id="15366" name="Text Box 10"/>
          <p:cNvSpPr txBox="1">
            <a:spLocks noChangeArrowheads="1"/>
          </p:cNvSpPr>
          <p:nvPr/>
        </p:nvSpPr>
        <p:spPr bwMode="auto">
          <a:xfrm>
            <a:off x="6937375" y="4800600"/>
            <a:ext cx="2206625" cy="336550"/>
          </a:xfrm>
          <a:prstGeom prst="rect">
            <a:avLst/>
          </a:prstGeom>
          <a:noFill/>
          <a:ln w="9525">
            <a:noFill/>
            <a:miter lim="800000"/>
            <a:headEnd/>
            <a:tailEnd/>
          </a:ln>
        </p:spPr>
        <p:txBody>
          <a:bodyPr wrap="none">
            <a:spAutoFit/>
          </a:bodyPr>
          <a:lstStyle/>
          <a:p>
            <a:r>
              <a:rPr lang="en-US" sz="1600">
                <a:solidFill>
                  <a:srgbClr val="FF0000"/>
                </a:solidFill>
              </a:rPr>
              <a:t>What does this mean?</a:t>
            </a:r>
          </a:p>
        </p:txBody>
      </p:sp>
      <p:sp>
        <p:nvSpPr>
          <p:cNvPr id="15367" name="Text Box 11"/>
          <p:cNvSpPr txBox="1">
            <a:spLocks noChangeArrowheads="1"/>
          </p:cNvSpPr>
          <p:nvPr/>
        </p:nvSpPr>
        <p:spPr bwMode="auto">
          <a:xfrm>
            <a:off x="457200" y="5334000"/>
            <a:ext cx="8321675" cy="915988"/>
          </a:xfrm>
          <a:prstGeom prst="rect">
            <a:avLst/>
          </a:prstGeom>
          <a:noFill/>
          <a:ln w="9525">
            <a:noFill/>
            <a:miter lim="800000"/>
            <a:headEnd/>
            <a:tailEnd/>
          </a:ln>
        </p:spPr>
        <p:txBody>
          <a:bodyPr>
            <a:spAutoFit/>
          </a:bodyPr>
          <a:lstStyle/>
          <a:p>
            <a:r>
              <a:rPr lang="en-US"/>
              <a:t>The electric field, when distributed over an area is INDEPENDENT of separation distance. This means that the field is CONSTANT at all points away from the area.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Line 30"/>
          <p:cNvSpPr>
            <a:spLocks noChangeShapeType="1"/>
          </p:cNvSpPr>
          <p:nvPr/>
        </p:nvSpPr>
        <p:spPr bwMode="auto">
          <a:xfrm>
            <a:off x="1066800" y="1600200"/>
            <a:ext cx="0" cy="3962400"/>
          </a:xfrm>
          <a:prstGeom prst="line">
            <a:avLst/>
          </a:prstGeom>
          <a:noFill/>
          <a:ln w="9525">
            <a:solidFill>
              <a:schemeClr val="tx1"/>
            </a:solidFill>
            <a:prstDash val="dash"/>
            <a:round/>
            <a:headEnd/>
            <a:tailEnd/>
          </a:ln>
        </p:spPr>
        <p:txBody>
          <a:bodyPr/>
          <a:lstStyle/>
          <a:p>
            <a:endParaRPr lang="en-US"/>
          </a:p>
        </p:txBody>
      </p:sp>
      <p:sp>
        <p:nvSpPr>
          <p:cNvPr id="16388" name="Rectangle 2"/>
          <p:cNvSpPr>
            <a:spLocks noGrp="1" noChangeArrowheads="1"/>
          </p:cNvSpPr>
          <p:nvPr>
            <p:ph type="title"/>
          </p:nvPr>
        </p:nvSpPr>
        <p:spPr/>
        <p:txBody>
          <a:bodyPr>
            <a:normAutofit fontScale="90000"/>
          </a:bodyPr>
          <a:lstStyle/>
          <a:p>
            <a:pPr eaLnBrk="1" hangingPunct="1"/>
            <a:r>
              <a:rPr lang="en-US" smtClean="0"/>
              <a:t>Your turn (let’s take it step by step)</a:t>
            </a:r>
          </a:p>
        </p:txBody>
      </p:sp>
      <p:graphicFrame>
        <p:nvGraphicFramePr>
          <p:cNvPr id="16386" name="Object 42"/>
          <p:cNvGraphicFramePr>
            <a:graphicFrameLocks noChangeAspect="1"/>
          </p:cNvGraphicFramePr>
          <p:nvPr>
            <p:ph idx="1"/>
          </p:nvPr>
        </p:nvGraphicFramePr>
        <p:xfrm>
          <a:off x="4876800" y="2590800"/>
          <a:ext cx="2819400" cy="2174875"/>
        </p:xfrm>
        <a:graphic>
          <a:graphicData uri="http://schemas.openxmlformats.org/presentationml/2006/ole">
            <p:oleObj spid="_x0000_s16386" name="Equation" r:id="rId3" imgW="1333440" imgH="1028520" progId="Equation.3">
              <p:embed/>
            </p:oleObj>
          </a:graphicData>
        </a:graphic>
      </p:graphicFrame>
      <p:sp>
        <p:nvSpPr>
          <p:cNvPr id="16389" name="AutoShape 4"/>
          <p:cNvSpPr>
            <a:spLocks noChangeArrowheads="1"/>
          </p:cNvSpPr>
          <p:nvPr/>
        </p:nvSpPr>
        <p:spPr bwMode="auto">
          <a:xfrm>
            <a:off x="914400" y="20574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390" name="AutoShape 5"/>
          <p:cNvSpPr>
            <a:spLocks noChangeArrowheads="1"/>
          </p:cNvSpPr>
          <p:nvPr/>
        </p:nvSpPr>
        <p:spPr bwMode="auto">
          <a:xfrm>
            <a:off x="914400" y="22860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391" name="AutoShape 6"/>
          <p:cNvSpPr>
            <a:spLocks noChangeArrowheads="1"/>
          </p:cNvSpPr>
          <p:nvPr/>
        </p:nvSpPr>
        <p:spPr bwMode="auto">
          <a:xfrm>
            <a:off x="914400" y="25146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392" name="AutoShape 7"/>
          <p:cNvSpPr>
            <a:spLocks noChangeArrowheads="1"/>
          </p:cNvSpPr>
          <p:nvPr/>
        </p:nvSpPr>
        <p:spPr bwMode="auto">
          <a:xfrm>
            <a:off x="914400" y="27432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393" name="AutoShape 8"/>
          <p:cNvSpPr>
            <a:spLocks noChangeArrowheads="1"/>
          </p:cNvSpPr>
          <p:nvPr/>
        </p:nvSpPr>
        <p:spPr bwMode="auto">
          <a:xfrm>
            <a:off x="914400" y="29718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394" name="AutoShape 9"/>
          <p:cNvSpPr>
            <a:spLocks noChangeArrowheads="1"/>
          </p:cNvSpPr>
          <p:nvPr/>
        </p:nvSpPr>
        <p:spPr bwMode="auto">
          <a:xfrm>
            <a:off x="914400" y="32004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395" name="AutoShape 10"/>
          <p:cNvSpPr>
            <a:spLocks noChangeArrowheads="1"/>
          </p:cNvSpPr>
          <p:nvPr/>
        </p:nvSpPr>
        <p:spPr bwMode="auto">
          <a:xfrm>
            <a:off x="914400" y="34290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396" name="AutoShape 11"/>
          <p:cNvSpPr>
            <a:spLocks noChangeArrowheads="1"/>
          </p:cNvSpPr>
          <p:nvPr/>
        </p:nvSpPr>
        <p:spPr bwMode="auto">
          <a:xfrm>
            <a:off x="914400" y="36576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397" name="AutoShape 12"/>
          <p:cNvSpPr>
            <a:spLocks noChangeArrowheads="1"/>
          </p:cNvSpPr>
          <p:nvPr/>
        </p:nvSpPr>
        <p:spPr bwMode="auto">
          <a:xfrm>
            <a:off x="914400" y="38862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398" name="AutoShape 13"/>
          <p:cNvSpPr>
            <a:spLocks noChangeArrowheads="1"/>
          </p:cNvSpPr>
          <p:nvPr/>
        </p:nvSpPr>
        <p:spPr bwMode="auto">
          <a:xfrm>
            <a:off x="914400" y="41148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399" name="AutoShape 14"/>
          <p:cNvSpPr>
            <a:spLocks noChangeArrowheads="1"/>
          </p:cNvSpPr>
          <p:nvPr/>
        </p:nvSpPr>
        <p:spPr bwMode="auto">
          <a:xfrm>
            <a:off x="914400" y="43434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400" name="AutoShape 15"/>
          <p:cNvSpPr>
            <a:spLocks noChangeArrowheads="1"/>
          </p:cNvSpPr>
          <p:nvPr/>
        </p:nvSpPr>
        <p:spPr bwMode="auto">
          <a:xfrm>
            <a:off x="914400" y="45720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6401" name="Text Box 16"/>
          <p:cNvSpPr txBox="1">
            <a:spLocks noChangeArrowheads="1"/>
          </p:cNvSpPr>
          <p:nvPr/>
        </p:nvSpPr>
        <p:spPr bwMode="auto">
          <a:xfrm>
            <a:off x="914400" y="1981200"/>
            <a:ext cx="228600" cy="304800"/>
          </a:xfrm>
          <a:prstGeom prst="rect">
            <a:avLst/>
          </a:prstGeom>
          <a:noFill/>
          <a:ln w="9525">
            <a:noFill/>
            <a:miter lim="800000"/>
            <a:headEnd/>
            <a:tailEnd/>
          </a:ln>
        </p:spPr>
        <p:txBody>
          <a:bodyPr>
            <a:spAutoFit/>
          </a:bodyPr>
          <a:lstStyle/>
          <a:p>
            <a:r>
              <a:rPr lang="en-US" sz="1400" b="1"/>
              <a:t>+</a:t>
            </a:r>
          </a:p>
        </p:txBody>
      </p:sp>
      <p:sp>
        <p:nvSpPr>
          <p:cNvPr id="16402" name="Text Box 17"/>
          <p:cNvSpPr txBox="1">
            <a:spLocks noChangeArrowheads="1"/>
          </p:cNvSpPr>
          <p:nvPr/>
        </p:nvSpPr>
        <p:spPr bwMode="auto">
          <a:xfrm>
            <a:off x="914400" y="2209800"/>
            <a:ext cx="228600" cy="304800"/>
          </a:xfrm>
          <a:prstGeom prst="rect">
            <a:avLst/>
          </a:prstGeom>
          <a:noFill/>
          <a:ln w="9525">
            <a:noFill/>
            <a:miter lim="800000"/>
            <a:headEnd/>
            <a:tailEnd/>
          </a:ln>
        </p:spPr>
        <p:txBody>
          <a:bodyPr>
            <a:spAutoFit/>
          </a:bodyPr>
          <a:lstStyle/>
          <a:p>
            <a:r>
              <a:rPr lang="en-US" sz="1400" b="1"/>
              <a:t>+</a:t>
            </a:r>
          </a:p>
        </p:txBody>
      </p:sp>
      <p:sp>
        <p:nvSpPr>
          <p:cNvPr id="16403" name="Text Box 18"/>
          <p:cNvSpPr txBox="1">
            <a:spLocks noChangeArrowheads="1"/>
          </p:cNvSpPr>
          <p:nvPr/>
        </p:nvSpPr>
        <p:spPr bwMode="auto">
          <a:xfrm>
            <a:off x="914400" y="2438400"/>
            <a:ext cx="228600" cy="304800"/>
          </a:xfrm>
          <a:prstGeom prst="rect">
            <a:avLst/>
          </a:prstGeom>
          <a:noFill/>
          <a:ln w="9525">
            <a:noFill/>
            <a:miter lim="800000"/>
            <a:headEnd/>
            <a:tailEnd/>
          </a:ln>
        </p:spPr>
        <p:txBody>
          <a:bodyPr>
            <a:spAutoFit/>
          </a:bodyPr>
          <a:lstStyle/>
          <a:p>
            <a:r>
              <a:rPr lang="en-US" sz="1400" b="1"/>
              <a:t>+</a:t>
            </a:r>
          </a:p>
        </p:txBody>
      </p:sp>
      <p:sp>
        <p:nvSpPr>
          <p:cNvPr id="16404" name="Text Box 19"/>
          <p:cNvSpPr txBox="1">
            <a:spLocks noChangeArrowheads="1"/>
          </p:cNvSpPr>
          <p:nvPr/>
        </p:nvSpPr>
        <p:spPr bwMode="auto">
          <a:xfrm>
            <a:off x="914400" y="2667000"/>
            <a:ext cx="228600" cy="304800"/>
          </a:xfrm>
          <a:prstGeom prst="rect">
            <a:avLst/>
          </a:prstGeom>
          <a:noFill/>
          <a:ln w="9525">
            <a:noFill/>
            <a:miter lim="800000"/>
            <a:headEnd/>
            <a:tailEnd/>
          </a:ln>
        </p:spPr>
        <p:txBody>
          <a:bodyPr>
            <a:spAutoFit/>
          </a:bodyPr>
          <a:lstStyle/>
          <a:p>
            <a:r>
              <a:rPr lang="en-US" sz="1400" b="1"/>
              <a:t>+</a:t>
            </a:r>
          </a:p>
        </p:txBody>
      </p:sp>
      <p:sp>
        <p:nvSpPr>
          <p:cNvPr id="16405" name="Text Box 20"/>
          <p:cNvSpPr txBox="1">
            <a:spLocks noChangeArrowheads="1"/>
          </p:cNvSpPr>
          <p:nvPr/>
        </p:nvSpPr>
        <p:spPr bwMode="auto">
          <a:xfrm>
            <a:off x="914400" y="2895600"/>
            <a:ext cx="228600" cy="304800"/>
          </a:xfrm>
          <a:prstGeom prst="rect">
            <a:avLst/>
          </a:prstGeom>
          <a:noFill/>
          <a:ln w="9525">
            <a:noFill/>
            <a:miter lim="800000"/>
            <a:headEnd/>
            <a:tailEnd/>
          </a:ln>
        </p:spPr>
        <p:txBody>
          <a:bodyPr>
            <a:spAutoFit/>
          </a:bodyPr>
          <a:lstStyle/>
          <a:p>
            <a:r>
              <a:rPr lang="en-US" sz="1400" b="1"/>
              <a:t>+</a:t>
            </a:r>
          </a:p>
        </p:txBody>
      </p:sp>
      <p:sp>
        <p:nvSpPr>
          <p:cNvPr id="16406" name="Text Box 21"/>
          <p:cNvSpPr txBox="1">
            <a:spLocks noChangeArrowheads="1"/>
          </p:cNvSpPr>
          <p:nvPr/>
        </p:nvSpPr>
        <p:spPr bwMode="auto">
          <a:xfrm>
            <a:off x="914400" y="3352800"/>
            <a:ext cx="228600" cy="304800"/>
          </a:xfrm>
          <a:prstGeom prst="rect">
            <a:avLst/>
          </a:prstGeom>
          <a:noFill/>
          <a:ln w="9525">
            <a:noFill/>
            <a:miter lim="800000"/>
            <a:headEnd/>
            <a:tailEnd/>
          </a:ln>
        </p:spPr>
        <p:txBody>
          <a:bodyPr>
            <a:spAutoFit/>
          </a:bodyPr>
          <a:lstStyle/>
          <a:p>
            <a:r>
              <a:rPr lang="en-US" sz="1400" b="1"/>
              <a:t>+</a:t>
            </a:r>
          </a:p>
        </p:txBody>
      </p:sp>
      <p:sp>
        <p:nvSpPr>
          <p:cNvPr id="16407" name="Text Box 22"/>
          <p:cNvSpPr txBox="1">
            <a:spLocks noChangeArrowheads="1"/>
          </p:cNvSpPr>
          <p:nvPr/>
        </p:nvSpPr>
        <p:spPr bwMode="auto">
          <a:xfrm>
            <a:off x="914400" y="3124200"/>
            <a:ext cx="228600" cy="304800"/>
          </a:xfrm>
          <a:prstGeom prst="rect">
            <a:avLst/>
          </a:prstGeom>
          <a:noFill/>
          <a:ln w="9525">
            <a:noFill/>
            <a:miter lim="800000"/>
            <a:headEnd/>
            <a:tailEnd/>
          </a:ln>
        </p:spPr>
        <p:txBody>
          <a:bodyPr>
            <a:spAutoFit/>
          </a:bodyPr>
          <a:lstStyle/>
          <a:p>
            <a:r>
              <a:rPr lang="en-US" sz="1400" b="1"/>
              <a:t>+</a:t>
            </a:r>
          </a:p>
        </p:txBody>
      </p:sp>
      <p:sp>
        <p:nvSpPr>
          <p:cNvPr id="16408" name="Text Box 23"/>
          <p:cNvSpPr txBox="1">
            <a:spLocks noChangeArrowheads="1"/>
          </p:cNvSpPr>
          <p:nvPr/>
        </p:nvSpPr>
        <p:spPr bwMode="auto">
          <a:xfrm>
            <a:off x="914400" y="3581400"/>
            <a:ext cx="228600" cy="304800"/>
          </a:xfrm>
          <a:prstGeom prst="rect">
            <a:avLst/>
          </a:prstGeom>
          <a:noFill/>
          <a:ln w="9525">
            <a:noFill/>
            <a:miter lim="800000"/>
            <a:headEnd/>
            <a:tailEnd/>
          </a:ln>
        </p:spPr>
        <p:txBody>
          <a:bodyPr>
            <a:spAutoFit/>
          </a:bodyPr>
          <a:lstStyle/>
          <a:p>
            <a:r>
              <a:rPr lang="en-US" sz="1400" b="1"/>
              <a:t>+</a:t>
            </a:r>
          </a:p>
        </p:txBody>
      </p:sp>
      <p:sp>
        <p:nvSpPr>
          <p:cNvPr id="16409" name="Text Box 24"/>
          <p:cNvSpPr txBox="1">
            <a:spLocks noChangeArrowheads="1"/>
          </p:cNvSpPr>
          <p:nvPr/>
        </p:nvSpPr>
        <p:spPr bwMode="auto">
          <a:xfrm>
            <a:off x="914400" y="4038600"/>
            <a:ext cx="228600" cy="304800"/>
          </a:xfrm>
          <a:prstGeom prst="rect">
            <a:avLst/>
          </a:prstGeom>
          <a:noFill/>
          <a:ln w="9525">
            <a:noFill/>
            <a:miter lim="800000"/>
            <a:headEnd/>
            <a:tailEnd/>
          </a:ln>
        </p:spPr>
        <p:txBody>
          <a:bodyPr>
            <a:spAutoFit/>
          </a:bodyPr>
          <a:lstStyle/>
          <a:p>
            <a:r>
              <a:rPr lang="en-US" sz="1400" b="1"/>
              <a:t>+</a:t>
            </a:r>
          </a:p>
        </p:txBody>
      </p:sp>
      <p:sp>
        <p:nvSpPr>
          <p:cNvPr id="16410" name="Text Box 25"/>
          <p:cNvSpPr txBox="1">
            <a:spLocks noChangeArrowheads="1"/>
          </p:cNvSpPr>
          <p:nvPr/>
        </p:nvSpPr>
        <p:spPr bwMode="auto">
          <a:xfrm>
            <a:off x="914400" y="3810000"/>
            <a:ext cx="228600" cy="304800"/>
          </a:xfrm>
          <a:prstGeom prst="rect">
            <a:avLst/>
          </a:prstGeom>
          <a:noFill/>
          <a:ln w="9525">
            <a:noFill/>
            <a:miter lim="800000"/>
            <a:headEnd/>
            <a:tailEnd/>
          </a:ln>
        </p:spPr>
        <p:txBody>
          <a:bodyPr>
            <a:spAutoFit/>
          </a:bodyPr>
          <a:lstStyle/>
          <a:p>
            <a:r>
              <a:rPr lang="en-US" sz="1400" b="1"/>
              <a:t>+</a:t>
            </a:r>
          </a:p>
        </p:txBody>
      </p:sp>
      <p:sp>
        <p:nvSpPr>
          <p:cNvPr id="16411" name="Text Box 26"/>
          <p:cNvSpPr txBox="1">
            <a:spLocks noChangeArrowheads="1"/>
          </p:cNvSpPr>
          <p:nvPr/>
        </p:nvSpPr>
        <p:spPr bwMode="auto">
          <a:xfrm>
            <a:off x="914400" y="4267200"/>
            <a:ext cx="228600" cy="304800"/>
          </a:xfrm>
          <a:prstGeom prst="rect">
            <a:avLst/>
          </a:prstGeom>
          <a:noFill/>
          <a:ln w="9525">
            <a:noFill/>
            <a:miter lim="800000"/>
            <a:headEnd/>
            <a:tailEnd/>
          </a:ln>
        </p:spPr>
        <p:txBody>
          <a:bodyPr>
            <a:spAutoFit/>
          </a:bodyPr>
          <a:lstStyle/>
          <a:p>
            <a:r>
              <a:rPr lang="en-US" sz="1400" b="1"/>
              <a:t>+</a:t>
            </a:r>
          </a:p>
        </p:txBody>
      </p:sp>
      <p:sp>
        <p:nvSpPr>
          <p:cNvPr id="16412" name="Text Box 28"/>
          <p:cNvSpPr txBox="1">
            <a:spLocks noChangeArrowheads="1"/>
          </p:cNvSpPr>
          <p:nvPr/>
        </p:nvSpPr>
        <p:spPr bwMode="auto">
          <a:xfrm>
            <a:off x="914400" y="4495800"/>
            <a:ext cx="228600" cy="304800"/>
          </a:xfrm>
          <a:prstGeom prst="rect">
            <a:avLst/>
          </a:prstGeom>
          <a:noFill/>
          <a:ln w="9525">
            <a:noFill/>
            <a:miter lim="800000"/>
            <a:headEnd/>
            <a:tailEnd/>
          </a:ln>
        </p:spPr>
        <p:txBody>
          <a:bodyPr>
            <a:spAutoFit/>
          </a:bodyPr>
          <a:lstStyle/>
          <a:p>
            <a:r>
              <a:rPr lang="en-US" sz="1400" b="1"/>
              <a:t>+</a:t>
            </a:r>
          </a:p>
        </p:txBody>
      </p:sp>
      <p:sp>
        <p:nvSpPr>
          <p:cNvPr id="16413" name="Line 31"/>
          <p:cNvSpPr>
            <a:spLocks noChangeShapeType="1"/>
          </p:cNvSpPr>
          <p:nvPr/>
        </p:nvSpPr>
        <p:spPr bwMode="auto">
          <a:xfrm>
            <a:off x="762000" y="3429000"/>
            <a:ext cx="3124200" cy="0"/>
          </a:xfrm>
          <a:prstGeom prst="line">
            <a:avLst/>
          </a:prstGeom>
          <a:noFill/>
          <a:ln w="9525">
            <a:solidFill>
              <a:schemeClr val="tx1"/>
            </a:solidFill>
            <a:prstDash val="dash"/>
            <a:round/>
            <a:headEnd/>
            <a:tailEnd/>
          </a:ln>
        </p:spPr>
        <p:txBody>
          <a:bodyPr/>
          <a:lstStyle/>
          <a:p>
            <a:endParaRPr lang="en-US"/>
          </a:p>
        </p:txBody>
      </p:sp>
      <p:sp>
        <p:nvSpPr>
          <p:cNvPr id="16414" name="Text Box 32"/>
          <p:cNvSpPr txBox="1">
            <a:spLocks noChangeArrowheads="1"/>
          </p:cNvSpPr>
          <p:nvPr/>
        </p:nvSpPr>
        <p:spPr bwMode="auto">
          <a:xfrm>
            <a:off x="2879725" y="1103313"/>
            <a:ext cx="5959475" cy="915987"/>
          </a:xfrm>
          <a:prstGeom prst="rect">
            <a:avLst/>
          </a:prstGeom>
          <a:noFill/>
          <a:ln w="9525">
            <a:noFill/>
            <a:miter lim="800000"/>
            <a:headEnd/>
            <a:tailEnd/>
          </a:ln>
        </p:spPr>
        <p:txBody>
          <a:bodyPr>
            <a:spAutoFit/>
          </a:bodyPr>
          <a:lstStyle/>
          <a:p>
            <a:r>
              <a:rPr lang="en-US"/>
              <a:t>What is the electric field, </a:t>
            </a:r>
            <a:r>
              <a:rPr lang="en-US" b="1" i="1"/>
              <a:t>E</a:t>
            </a:r>
            <a:r>
              <a:rPr lang="en-US"/>
              <a:t>, as a function of </a:t>
            </a:r>
            <a:r>
              <a:rPr lang="en-US" b="1" i="1"/>
              <a:t>r</a:t>
            </a:r>
            <a:r>
              <a:rPr lang="en-US"/>
              <a:t>. for an INFINITE LINE of charge (a.k.a “a very long rod”). Begin with the horizontal!</a:t>
            </a:r>
          </a:p>
        </p:txBody>
      </p:sp>
      <p:sp>
        <p:nvSpPr>
          <p:cNvPr id="16415" name="Oval 33"/>
          <p:cNvSpPr>
            <a:spLocks noChangeArrowheads="1"/>
          </p:cNvSpPr>
          <p:nvPr/>
        </p:nvSpPr>
        <p:spPr bwMode="auto">
          <a:xfrm>
            <a:off x="990600" y="2438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6416" name="Line 34"/>
          <p:cNvSpPr>
            <a:spLocks noChangeShapeType="1"/>
          </p:cNvSpPr>
          <p:nvPr/>
        </p:nvSpPr>
        <p:spPr bwMode="auto">
          <a:xfrm>
            <a:off x="1143000" y="2514600"/>
            <a:ext cx="3048000" cy="1600200"/>
          </a:xfrm>
          <a:prstGeom prst="line">
            <a:avLst/>
          </a:prstGeom>
          <a:noFill/>
          <a:ln w="9525">
            <a:solidFill>
              <a:srgbClr val="FF0000"/>
            </a:solidFill>
            <a:prstDash val="dash"/>
            <a:round/>
            <a:headEnd/>
            <a:tailEnd type="triangle" w="med" len="med"/>
          </a:ln>
        </p:spPr>
        <p:txBody>
          <a:bodyPr/>
          <a:lstStyle/>
          <a:p>
            <a:endParaRPr lang="en-US"/>
          </a:p>
        </p:txBody>
      </p:sp>
      <p:sp>
        <p:nvSpPr>
          <p:cNvPr id="16417" name="AutoShape 35"/>
          <p:cNvSpPr>
            <a:spLocks/>
          </p:cNvSpPr>
          <p:nvPr/>
        </p:nvSpPr>
        <p:spPr bwMode="auto">
          <a:xfrm>
            <a:off x="457200" y="2514600"/>
            <a:ext cx="228600" cy="9144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6418" name="Text Box 36"/>
          <p:cNvSpPr txBox="1">
            <a:spLocks noChangeArrowheads="1"/>
          </p:cNvSpPr>
          <p:nvPr/>
        </p:nvSpPr>
        <p:spPr bwMode="auto">
          <a:xfrm>
            <a:off x="228600" y="2819400"/>
            <a:ext cx="298450" cy="366713"/>
          </a:xfrm>
          <a:prstGeom prst="rect">
            <a:avLst/>
          </a:prstGeom>
          <a:noFill/>
          <a:ln w="9525">
            <a:noFill/>
            <a:miter lim="800000"/>
            <a:headEnd/>
            <a:tailEnd/>
          </a:ln>
        </p:spPr>
        <p:txBody>
          <a:bodyPr wrap="none">
            <a:spAutoFit/>
          </a:bodyPr>
          <a:lstStyle/>
          <a:p>
            <a:r>
              <a:rPr lang="en-US"/>
              <a:t>y</a:t>
            </a:r>
          </a:p>
        </p:txBody>
      </p:sp>
      <p:sp>
        <p:nvSpPr>
          <p:cNvPr id="16419" name="AutoShape 37"/>
          <p:cNvSpPr>
            <a:spLocks/>
          </p:cNvSpPr>
          <p:nvPr/>
        </p:nvSpPr>
        <p:spPr bwMode="auto">
          <a:xfrm rot="5400000">
            <a:off x="1752600" y="2667000"/>
            <a:ext cx="381000" cy="1905000"/>
          </a:xfrm>
          <a:prstGeom prst="rightBrace">
            <a:avLst>
              <a:gd name="adj1" fmla="val 41667"/>
              <a:gd name="adj2" fmla="val 50000"/>
            </a:avLst>
          </a:prstGeom>
          <a:noFill/>
          <a:ln w="9525">
            <a:solidFill>
              <a:schemeClr val="tx1"/>
            </a:solidFill>
            <a:round/>
            <a:headEnd/>
            <a:tailEnd/>
          </a:ln>
        </p:spPr>
        <p:txBody>
          <a:bodyPr wrap="none" anchor="ctr"/>
          <a:lstStyle/>
          <a:p>
            <a:endParaRPr lang="en-US"/>
          </a:p>
        </p:txBody>
      </p:sp>
      <p:sp>
        <p:nvSpPr>
          <p:cNvPr id="16420" name="Text Box 38"/>
          <p:cNvSpPr txBox="1">
            <a:spLocks noChangeArrowheads="1"/>
          </p:cNvSpPr>
          <p:nvPr/>
        </p:nvSpPr>
        <p:spPr bwMode="auto">
          <a:xfrm>
            <a:off x="1828800" y="3733800"/>
            <a:ext cx="298450" cy="366713"/>
          </a:xfrm>
          <a:prstGeom prst="rect">
            <a:avLst/>
          </a:prstGeom>
          <a:noFill/>
          <a:ln w="9525">
            <a:noFill/>
            <a:miter lim="800000"/>
            <a:headEnd/>
            <a:tailEnd/>
          </a:ln>
        </p:spPr>
        <p:txBody>
          <a:bodyPr wrap="none">
            <a:spAutoFit/>
          </a:bodyPr>
          <a:lstStyle/>
          <a:p>
            <a:r>
              <a:rPr lang="en-US"/>
              <a:t>x</a:t>
            </a:r>
          </a:p>
        </p:txBody>
      </p:sp>
      <p:sp>
        <p:nvSpPr>
          <p:cNvPr id="16421" name="AutoShape 39"/>
          <p:cNvSpPr>
            <a:spLocks/>
          </p:cNvSpPr>
          <p:nvPr/>
        </p:nvSpPr>
        <p:spPr bwMode="auto">
          <a:xfrm rot="-3806097">
            <a:off x="1866900" y="1638300"/>
            <a:ext cx="457200" cy="2057400"/>
          </a:xfrm>
          <a:prstGeom prst="rightBrace">
            <a:avLst>
              <a:gd name="adj1" fmla="val 37500"/>
              <a:gd name="adj2" fmla="val 50000"/>
            </a:avLst>
          </a:prstGeom>
          <a:noFill/>
          <a:ln w="9525">
            <a:solidFill>
              <a:schemeClr val="tx1"/>
            </a:solidFill>
            <a:round/>
            <a:headEnd/>
            <a:tailEnd/>
          </a:ln>
        </p:spPr>
        <p:txBody>
          <a:bodyPr wrap="none" anchor="ctr"/>
          <a:lstStyle/>
          <a:p>
            <a:pPr algn="ctr"/>
            <a:endParaRPr lang="en-US"/>
          </a:p>
        </p:txBody>
      </p:sp>
      <p:sp>
        <p:nvSpPr>
          <p:cNvPr id="16422" name="Text Box 41"/>
          <p:cNvSpPr txBox="1">
            <a:spLocks noChangeArrowheads="1"/>
          </p:cNvSpPr>
          <p:nvPr/>
        </p:nvSpPr>
        <p:spPr bwMode="auto">
          <a:xfrm>
            <a:off x="2133600" y="2133600"/>
            <a:ext cx="260350" cy="366713"/>
          </a:xfrm>
          <a:prstGeom prst="rect">
            <a:avLst/>
          </a:prstGeom>
          <a:noFill/>
          <a:ln w="9525">
            <a:noFill/>
            <a:miter lim="800000"/>
            <a:headEnd/>
            <a:tailEnd/>
          </a:ln>
        </p:spPr>
        <p:txBody>
          <a:bodyPr wrap="none">
            <a:spAutoFit/>
          </a:bodyPr>
          <a:lstStyle/>
          <a:p>
            <a:r>
              <a:rPr lang="en-US"/>
              <a:t>r</a:t>
            </a:r>
          </a:p>
        </p:txBody>
      </p:sp>
      <p:sp>
        <p:nvSpPr>
          <p:cNvPr id="16423" name="Text Box 44"/>
          <p:cNvSpPr txBox="1">
            <a:spLocks noChangeArrowheads="1"/>
          </p:cNvSpPr>
          <p:nvPr/>
        </p:nvSpPr>
        <p:spPr bwMode="auto">
          <a:xfrm>
            <a:off x="4800600" y="2133600"/>
            <a:ext cx="2292350" cy="366713"/>
          </a:xfrm>
          <a:prstGeom prst="rect">
            <a:avLst/>
          </a:prstGeom>
          <a:noFill/>
          <a:ln w="9525">
            <a:noFill/>
            <a:miter lim="800000"/>
            <a:headEnd/>
            <a:tailEnd/>
          </a:ln>
        </p:spPr>
        <p:txBody>
          <a:bodyPr wrap="none">
            <a:spAutoFit/>
          </a:bodyPr>
          <a:lstStyle/>
          <a:p>
            <a:r>
              <a:rPr lang="en-US"/>
              <a:t>What is </a:t>
            </a:r>
            <a:r>
              <a:rPr lang="en-US" b="1" i="1">
                <a:solidFill>
                  <a:srgbClr val="FF0000"/>
                </a:solidFill>
              </a:rPr>
              <a:t>dq</a:t>
            </a:r>
            <a:r>
              <a:rPr lang="en-US"/>
              <a:t> equal to?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2"/>
          <p:cNvSpPr>
            <a:spLocks noChangeShapeType="1"/>
          </p:cNvSpPr>
          <p:nvPr/>
        </p:nvSpPr>
        <p:spPr bwMode="auto">
          <a:xfrm>
            <a:off x="1066800" y="1600200"/>
            <a:ext cx="0" cy="3962400"/>
          </a:xfrm>
          <a:prstGeom prst="line">
            <a:avLst/>
          </a:prstGeom>
          <a:noFill/>
          <a:ln w="9525">
            <a:solidFill>
              <a:schemeClr val="tx1"/>
            </a:solidFill>
            <a:prstDash val="dash"/>
            <a:round/>
            <a:headEnd/>
            <a:tailEnd/>
          </a:ln>
        </p:spPr>
        <p:txBody>
          <a:bodyPr/>
          <a:lstStyle/>
          <a:p>
            <a:endParaRPr lang="en-US"/>
          </a:p>
        </p:txBody>
      </p:sp>
      <p:sp>
        <p:nvSpPr>
          <p:cNvPr id="17413" name="Rectangle 3"/>
          <p:cNvSpPr>
            <a:spLocks noGrp="1" noChangeArrowheads="1"/>
          </p:cNvSpPr>
          <p:nvPr>
            <p:ph type="title"/>
          </p:nvPr>
        </p:nvSpPr>
        <p:spPr/>
        <p:txBody>
          <a:bodyPr/>
          <a:lstStyle/>
          <a:p>
            <a:pPr eaLnBrk="1" hangingPunct="1"/>
            <a:r>
              <a:rPr lang="en-US" smtClean="0"/>
              <a:t>Your turn (let’s take it step by step)</a:t>
            </a:r>
          </a:p>
        </p:txBody>
      </p:sp>
      <p:graphicFrame>
        <p:nvGraphicFramePr>
          <p:cNvPr id="17410" name="Object 38"/>
          <p:cNvGraphicFramePr>
            <a:graphicFrameLocks noChangeAspect="1"/>
          </p:cNvGraphicFramePr>
          <p:nvPr>
            <p:ph sz="half" idx="1"/>
          </p:nvPr>
        </p:nvGraphicFramePr>
        <p:xfrm>
          <a:off x="2000250" y="3763963"/>
          <a:ext cx="952500" cy="203200"/>
        </p:xfrm>
        <a:graphic>
          <a:graphicData uri="http://schemas.openxmlformats.org/presentationml/2006/ole">
            <p:oleObj spid="_x0000_s17410" name="Equation" r:id="rId3" imgW="952200" imgH="203040" progId="Equation.3">
              <p:embed/>
            </p:oleObj>
          </a:graphicData>
        </a:graphic>
      </p:graphicFrame>
      <p:graphicFrame>
        <p:nvGraphicFramePr>
          <p:cNvPr id="73768" name="Object 40"/>
          <p:cNvGraphicFramePr>
            <a:graphicFrameLocks noChangeAspect="1"/>
          </p:cNvGraphicFramePr>
          <p:nvPr>
            <p:ph sz="quarter" idx="2"/>
          </p:nvPr>
        </p:nvGraphicFramePr>
        <p:xfrm>
          <a:off x="4267200" y="2514600"/>
          <a:ext cx="4648200" cy="2386013"/>
        </p:xfrm>
        <a:graphic>
          <a:graphicData uri="http://schemas.openxmlformats.org/presentationml/2006/ole">
            <p:oleObj spid="_x0000_s17411" name="Equation" r:id="rId4" imgW="2844720" imgH="1460160" progId="Equation.3">
              <p:embed/>
            </p:oleObj>
          </a:graphicData>
        </a:graphic>
      </p:graphicFrame>
      <p:sp>
        <p:nvSpPr>
          <p:cNvPr id="17414" name="AutoShape 4"/>
          <p:cNvSpPr>
            <a:spLocks noChangeArrowheads="1"/>
          </p:cNvSpPr>
          <p:nvPr/>
        </p:nvSpPr>
        <p:spPr bwMode="auto">
          <a:xfrm>
            <a:off x="914400" y="20574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15" name="AutoShape 5"/>
          <p:cNvSpPr>
            <a:spLocks noChangeArrowheads="1"/>
          </p:cNvSpPr>
          <p:nvPr/>
        </p:nvSpPr>
        <p:spPr bwMode="auto">
          <a:xfrm>
            <a:off x="914400" y="22860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16" name="AutoShape 6"/>
          <p:cNvSpPr>
            <a:spLocks noChangeArrowheads="1"/>
          </p:cNvSpPr>
          <p:nvPr/>
        </p:nvSpPr>
        <p:spPr bwMode="auto">
          <a:xfrm>
            <a:off x="914400" y="25146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17" name="AutoShape 7"/>
          <p:cNvSpPr>
            <a:spLocks noChangeArrowheads="1"/>
          </p:cNvSpPr>
          <p:nvPr/>
        </p:nvSpPr>
        <p:spPr bwMode="auto">
          <a:xfrm>
            <a:off x="914400" y="27432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18" name="AutoShape 8"/>
          <p:cNvSpPr>
            <a:spLocks noChangeArrowheads="1"/>
          </p:cNvSpPr>
          <p:nvPr/>
        </p:nvSpPr>
        <p:spPr bwMode="auto">
          <a:xfrm>
            <a:off x="914400" y="29718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19" name="AutoShape 9"/>
          <p:cNvSpPr>
            <a:spLocks noChangeArrowheads="1"/>
          </p:cNvSpPr>
          <p:nvPr/>
        </p:nvSpPr>
        <p:spPr bwMode="auto">
          <a:xfrm>
            <a:off x="914400" y="32004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20" name="AutoShape 10"/>
          <p:cNvSpPr>
            <a:spLocks noChangeArrowheads="1"/>
          </p:cNvSpPr>
          <p:nvPr/>
        </p:nvSpPr>
        <p:spPr bwMode="auto">
          <a:xfrm>
            <a:off x="914400" y="34290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21" name="AutoShape 11"/>
          <p:cNvSpPr>
            <a:spLocks noChangeArrowheads="1"/>
          </p:cNvSpPr>
          <p:nvPr/>
        </p:nvSpPr>
        <p:spPr bwMode="auto">
          <a:xfrm>
            <a:off x="914400" y="36576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22" name="AutoShape 12"/>
          <p:cNvSpPr>
            <a:spLocks noChangeArrowheads="1"/>
          </p:cNvSpPr>
          <p:nvPr/>
        </p:nvSpPr>
        <p:spPr bwMode="auto">
          <a:xfrm>
            <a:off x="914400" y="38862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23" name="AutoShape 13"/>
          <p:cNvSpPr>
            <a:spLocks noChangeArrowheads="1"/>
          </p:cNvSpPr>
          <p:nvPr/>
        </p:nvSpPr>
        <p:spPr bwMode="auto">
          <a:xfrm>
            <a:off x="914400" y="41148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24" name="AutoShape 14"/>
          <p:cNvSpPr>
            <a:spLocks noChangeArrowheads="1"/>
          </p:cNvSpPr>
          <p:nvPr/>
        </p:nvSpPr>
        <p:spPr bwMode="auto">
          <a:xfrm>
            <a:off x="914400" y="43434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25" name="AutoShape 15"/>
          <p:cNvSpPr>
            <a:spLocks noChangeArrowheads="1"/>
          </p:cNvSpPr>
          <p:nvPr/>
        </p:nvSpPr>
        <p:spPr bwMode="auto">
          <a:xfrm>
            <a:off x="914400" y="45720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7426" name="Text Box 16"/>
          <p:cNvSpPr txBox="1">
            <a:spLocks noChangeArrowheads="1"/>
          </p:cNvSpPr>
          <p:nvPr/>
        </p:nvSpPr>
        <p:spPr bwMode="auto">
          <a:xfrm>
            <a:off x="914400" y="1981200"/>
            <a:ext cx="228600" cy="304800"/>
          </a:xfrm>
          <a:prstGeom prst="rect">
            <a:avLst/>
          </a:prstGeom>
          <a:noFill/>
          <a:ln w="9525">
            <a:noFill/>
            <a:miter lim="800000"/>
            <a:headEnd/>
            <a:tailEnd/>
          </a:ln>
        </p:spPr>
        <p:txBody>
          <a:bodyPr>
            <a:spAutoFit/>
          </a:bodyPr>
          <a:lstStyle/>
          <a:p>
            <a:r>
              <a:rPr lang="en-US" sz="1400" b="1"/>
              <a:t>+</a:t>
            </a:r>
          </a:p>
        </p:txBody>
      </p:sp>
      <p:sp>
        <p:nvSpPr>
          <p:cNvPr id="17427" name="Text Box 17"/>
          <p:cNvSpPr txBox="1">
            <a:spLocks noChangeArrowheads="1"/>
          </p:cNvSpPr>
          <p:nvPr/>
        </p:nvSpPr>
        <p:spPr bwMode="auto">
          <a:xfrm>
            <a:off x="914400" y="2209800"/>
            <a:ext cx="228600" cy="304800"/>
          </a:xfrm>
          <a:prstGeom prst="rect">
            <a:avLst/>
          </a:prstGeom>
          <a:noFill/>
          <a:ln w="9525">
            <a:noFill/>
            <a:miter lim="800000"/>
            <a:headEnd/>
            <a:tailEnd/>
          </a:ln>
        </p:spPr>
        <p:txBody>
          <a:bodyPr>
            <a:spAutoFit/>
          </a:bodyPr>
          <a:lstStyle/>
          <a:p>
            <a:r>
              <a:rPr lang="en-US" sz="1400" b="1"/>
              <a:t>+</a:t>
            </a:r>
          </a:p>
        </p:txBody>
      </p:sp>
      <p:sp>
        <p:nvSpPr>
          <p:cNvPr id="17428" name="Text Box 18"/>
          <p:cNvSpPr txBox="1">
            <a:spLocks noChangeArrowheads="1"/>
          </p:cNvSpPr>
          <p:nvPr/>
        </p:nvSpPr>
        <p:spPr bwMode="auto">
          <a:xfrm>
            <a:off x="914400" y="2438400"/>
            <a:ext cx="228600" cy="304800"/>
          </a:xfrm>
          <a:prstGeom prst="rect">
            <a:avLst/>
          </a:prstGeom>
          <a:noFill/>
          <a:ln w="9525">
            <a:noFill/>
            <a:miter lim="800000"/>
            <a:headEnd/>
            <a:tailEnd/>
          </a:ln>
        </p:spPr>
        <p:txBody>
          <a:bodyPr>
            <a:spAutoFit/>
          </a:bodyPr>
          <a:lstStyle/>
          <a:p>
            <a:r>
              <a:rPr lang="en-US" sz="1400" b="1"/>
              <a:t>+</a:t>
            </a:r>
          </a:p>
        </p:txBody>
      </p:sp>
      <p:sp>
        <p:nvSpPr>
          <p:cNvPr id="17429" name="Text Box 19"/>
          <p:cNvSpPr txBox="1">
            <a:spLocks noChangeArrowheads="1"/>
          </p:cNvSpPr>
          <p:nvPr/>
        </p:nvSpPr>
        <p:spPr bwMode="auto">
          <a:xfrm>
            <a:off x="914400" y="2667000"/>
            <a:ext cx="228600" cy="304800"/>
          </a:xfrm>
          <a:prstGeom prst="rect">
            <a:avLst/>
          </a:prstGeom>
          <a:noFill/>
          <a:ln w="9525">
            <a:noFill/>
            <a:miter lim="800000"/>
            <a:headEnd/>
            <a:tailEnd/>
          </a:ln>
        </p:spPr>
        <p:txBody>
          <a:bodyPr>
            <a:spAutoFit/>
          </a:bodyPr>
          <a:lstStyle/>
          <a:p>
            <a:r>
              <a:rPr lang="en-US" sz="1400" b="1"/>
              <a:t>+</a:t>
            </a:r>
          </a:p>
        </p:txBody>
      </p:sp>
      <p:sp>
        <p:nvSpPr>
          <p:cNvPr id="17430" name="Text Box 20"/>
          <p:cNvSpPr txBox="1">
            <a:spLocks noChangeArrowheads="1"/>
          </p:cNvSpPr>
          <p:nvPr/>
        </p:nvSpPr>
        <p:spPr bwMode="auto">
          <a:xfrm>
            <a:off x="914400" y="2895600"/>
            <a:ext cx="228600" cy="304800"/>
          </a:xfrm>
          <a:prstGeom prst="rect">
            <a:avLst/>
          </a:prstGeom>
          <a:noFill/>
          <a:ln w="9525">
            <a:noFill/>
            <a:miter lim="800000"/>
            <a:headEnd/>
            <a:tailEnd/>
          </a:ln>
        </p:spPr>
        <p:txBody>
          <a:bodyPr>
            <a:spAutoFit/>
          </a:bodyPr>
          <a:lstStyle/>
          <a:p>
            <a:r>
              <a:rPr lang="en-US" sz="1400" b="1"/>
              <a:t>+</a:t>
            </a:r>
          </a:p>
        </p:txBody>
      </p:sp>
      <p:sp>
        <p:nvSpPr>
          <p:cNvPr id="17431" name="Text Box 21"/>
          <p:cNvSpPr txBox="1">
            <a:spLocks noChangeArrowheads="1"/>
          </p:cNvSpPr>
          <p:nvPr/>
        </p:nvSpPr>
        <p:spPr bwMode="auto">
          <a:xfrm>
            <a:off x="914400" y="3352800"/>
            <a:ext cx="228600" cy="304800"/>
          </a:xfrm>
          <a:prstGeom prst="rect">
            <a:avLst/>
          </a:prstGeom>
          <a:noFill/>
          <a:ln w="9525">
            <a:noFill/>
            <a:miter lim="800000"/>
            <a:headEnd/>
            <a:tailEnd/>
          </a:ln>
        </p:spPr>
        <p:txBody>
          <a:bodyPr>
            <a:spAutoFit/>
          </a:bodyPr>
          <a:lstStyle/>
          <a:p>
            <a:r>
              <a:rPr lang="en-US" sz="1400" b="1"/>
              <a:t>+</a:t>
            </a:r>
          </a:p>
        </p:txBody>
      </p:sp>
      <p:sp>
        <p:nvSpPr>
          <p:cNvPr id="17432" name="Text Box 22"/>
          <p:cNvSpPr txBox="1">
            <a:spLocks noChangeArrowheads="1"/>
          </p:cNvSpPr>
          <p:nvPr/>
        </p:nvSpPr>
        <p:spPr bwMode="auto">
          <a:xfrm>
            <a:off x="914400" y="3124200"/>
            <a:ext cx="228600" cy="304800"/>
          </a:xfrm>
          <a:prstGeom prst="rect">
            <a:avLst/>
          </a:prstGeom>
          <a:noFill/>
          <a:ln w="9525">
            <a:noFill/>
            <a:miter lim="800000"/>
            <a:headEnd/>
            <a:tailEnd/>
          </a:ln>
        </p:spPr>
        <p:txBody>
          <a:bodyPr>
            <a:spAutoFit/>
          </a:bodyPr>
          <a:lstStyle/>
          <a:p>
            <a:r>
              <a:rPr lang="en-US" sz="1400" b="1"/>
              <a:t>+</a:t>
            </a:r>
          </a:p>
        </p:txBody>
      </p:sp>
      <p:sp>
        <p:nvSpPr>
          <p:cNvPr id="17433" name="Text Box 23"/>
          <p:cNvSpPr txBox="1">
            <a:spLocks noChangeArrowheads="1"/>
          </p:cNvSpPr>
          <p:nvPr/>
        </p:nvSpPr>
        <p:spPr bwMode="auto">
          <a:xfrm>
            <a:off x="914400" y="3581400"/>
            <a:ext cx="228600" cy="304800"/>
          </a:xfrm>
          <a:prstGeom prst="rect">
            <a:avLst/>
          </a:prstGeom>
          <a:noFill/>
          <a:ln w="9525">
            <a:noFill/>
            <a:miter lim="800000"/>
            <a:headEnd/>
            <a:tailEnd/>
          </a:ln>
        </p:spPr>
        <p:txBody>
          <a:bodyPr>
            <a:spAutoFit/>
          </a:bodyPr>
          <a:lstStyle/>
          <a:p>
            <a:r>
              <a:rPr lang="en-US" sz="1400" b="1"/>
              <a:t>+</a:t>
            </a:r>
          </a:p>
        </p:txBody>
      </p:sp>
      <p:sp>
        <p:nvSpPr>
          <p:cNvPr id="17434" name="Text Box 24"/>
          <p:cNvSpPr txBox="1">
            <a:spLocks noChangeArrowheads="1"/>
          </p:cNvSpPr>
          <p:nvPr/>
        </p:nvSpPr>
        <p:spPr bwMode="auto">
          <a:xfrm>
            <a:off x="914400" y="4038600"/>
            <a:ext cx="228600" cy="304800"/>
          </a:xfrm>
          <a:prstGeom prst="rect">
            <a:avLst/>
          </a:prstGeom>
          <a:noFill/>
          <a:ln w="9525">
            <a:noFill/>
            <a:miter lim="800000"/>
            <a:headEnd/>
            <a:tailEnd/>
          </a:ln>
        </p:spPr>
        <p:txBody>
          <a:bodyPr>
            <a:spAutoFit/>
          </a:bodyPr>
          <a:lstStyle/>
          <a:p>
            <a:r>
              <a:rPr lang="en-US" sz="1400" b="1"/>
              <a:t>+</a:t>
            </a:r>
          </a:p>
        </p:txBody>
      </p:sp>
      <p:sp>
        <p:nvSpPr>
          <p:cNvPr id="17435" name="Text Box 25"/>
          <p:cNvSpPr txBox="1">
            <a:spLocks noChangeArrowheads="1"/>
          </p:cNvSpPr>
          <p:nvPr/>
        </p:nvSpPr>
        <p:spPr bwMode="auto">
          <a:xfrm>
            <a:off x="914400" y="3810000"/>
            <a:ext cx="228600" cy="304800"/>
          </a:xfrm>
          <a:prstGeom prst="rect">
            <a:avLst/>
          </a:prstGeom>
          <a:noFill/>
          <a:ln w="9525">
            <a:noFill/>
            <a:miter lim="800000"/>
            <a:headEnd/>
            <a:tailEnd/>
          </a:ln>
        </p:spPr>
        <p:txBody>
          <a:bodyPr>
            <a:spAutoFit/>
          </a:bodyPr>
          <a:lstStyle/>
          <a:p>
            <a:r>
              <a:rPr lang="en-US" sz="1400" b="1"/>
              <a:t>+</a:t>
            </a:r>
          </a:p>
        </p:txBody>
      </p:sp>
      <p:sp>
        <p:nvSpPr>
          <p:cNvPr id="17436" name="Text Box 26"/>
          <p:cNvSpPr txBox="1">
            <a:spLocks noChangeArrowheads="1"/>
          </p:cNvSpPr>
          <p:nvPr/>
        </p:nvSpPr>
        <p:spPr bwMode="auto">
          <a:xfrm>
            <a:off x="914400" y="4267200"/>
            <a:ext cx="228600" cy="304800"/>
          </a:xfrm>
          <a:prstGeom prst="rect">
            <a:avLst/>
          </a:prstGeom>
          <a:noFill/>
          <a:ln w="9525">
            <a:noFill/>
            <a:miter lim="800000"/>
            <a:headEnd/>
            <a:tailEnd/>
          </a:ln>
        </p:spPr>
        <p:txBody>
          <a:bodyPr>
            <a:spAutoFit/>
          </a:bodyPr>
          <a:lstStyle/>
          <a:p>
            <a:r>
              <a:rPr lang="en-US" sz="1400" b="1"/>
              <a:t>+</a:t>
            </a:r>
          </a:p>
        </p:txBody>
      </p:sp>
      <p:sp>
        <p:nvSpPr>
          <p:cNvPr id="17437" name="Text Box 27"/>
          <p:cNvSpPr txBox="1">
            <a:spLocks noChangeArrowheads="1"/>
          </p:cNvSpPr>
          <p:nvPr/>
        </p:nvSpPr>
        <p:spPr bwMode="auto">
          <a:xfrm>
            <a:off x="914400" y="4495800"/>
            <a:ext cx="228600" cy="304800"/>
          </a:xfrm>
          <a:prstGeom prst="rect">
            <a:avLst/>
          </a:prstGeom>
          <a:noFill/>
          <a:ln w="9525">
            <a:noFill/>
            <a:miter lim="800000"/>
            <a:headEnd/>
            <a:tailEnd/>
          </a:ln>
        </p:spPr>
        <p:txBody>
          <a:bodyPr>
            <a:spAutoFit/>
          </a:bodyPr>
          <a:lstStyle/>
          <a:p>
            <a:r>
              <a:rPr lang="en-US" sz="1400" b="1"/>
              <a:t>+</a:t>
            </a:r>
          </a:p>
        </p:txBody>
      </p:sp>
      <p:sp>
        <p:nvSpPr>
          <p:cNvPr id="17438" name="Line 28"/>
          <p:cNvSpPr>
            <a:spLocks noChangeShapeType="1"/>
          </p:cNvSpPr>
          <p:nvPr/>
        </p:nvSpPr>
        <p:spPr bwMode="auto">
          <a:xfrm>
            <a:off x="762000" y="3429000"/>
            <a:ext cx="3124200" cy="0"/>
          </a:xfrm>
          <a:prstGeom prst="line">
            <a:avLst/>
          </a:prstGeom>
          <a:noFill/>
          <a:ln w="9525">
            <a:solidFill>
              <a:schemeClr val="tx1"/>
            </a:solidFill>
            <a:prstDash val="dash"/>
            <a:round/>
            <a:headEnd/>
            <a:tailEnd/>
          </a:ln>
        </p:spPr>
        <p:txBody>
          <a:bodyPr/>
          <a:lstStyle/>
          <a:p>
            <a:endParaRPr lang="en-US"/>
          </a:p>
        </p:txBody>
      </p:sp>
      <p:sp>
        <p:nvSpPr>
          <p:cNvPr id="17439" name="Text Box 29"/>
          <p:cNvSpPr txBox="1">
            <a:spLocks noChangeArrowheads="1"/>
          </p:cNvSpPr>
          <p:nvPr/>
        </p:nvSpPr>
        <p:spPr bwMode="auto">
          <a:xfrm>
            <a:off x="2879725" y="1103313"/>
            <a:ext cx="5959475" cy="641350"/>
          </a:xfrm>
          <a:prstGeom prst="rect">
            <a:avLst/>
          </a:prstGeom>
          <a:noFill/>
          <a:ln w="9525">
            <a:noFill/>
            <a:miter lim="800000"/>
            <a:headEnd/>
            <a:tailEnd/>
          </a:ln>
        </p:spPr>
        <p:txBody>
          <a:bodyPr>
            <a:spAutoFit/>
          </a:bodyPr>
          <a:lstStyle/>
          <a:p>
            <a:r>
              <a:rPr lang="en-US"/>
              <a:t>What is the electric field, </a:t>
            </a:r>
            <a:r>
              <a:rPr lang="en-US" b="1" i="1"/>
              <a:t>E</a:t>
            </a:r>
            <a:r>
              <a:rPr lang="en-US"/>
              <a:t>, as a function of </a:t>
            </a:r>
            <a:r>
              <a:rPr lang="en-US" b="1" i="1"/>
              <a:t>r</a:t>
            </a:r>
            <a:r>
              <a:rPr lang="en-US"/>
              <a:t>. for a LINE of charge (a.k.a “a rod”). Begin with the horizontal!</a:t>
            </a:r>
          </a:p>
        </p:txBody>
      </p:sp>
      <p:sp>
        <p:nvSpPr>
          <p:cNvPr id="17440" name="Oval 30"/>
          <p:cNvSpPr>
            <a:spLocks noChangeArrowheads="1"/>
          </p:cNvSpPr>
          <p:nvPr/>
        </p:nvSpPr>
        <p:spPr bwMode="auto">
          <a:xfrm>
            <a:off x="990600" y="2438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7441" name="Line 31"/>
          <p:cNvSpPr>
            <a:spLocks noChangeShapeType="1"/>
          </p:cNvSpPr>
          <p:nvPr/>
        </p:nvSpPr>
        <p:spPr bwMode="auto">
          <a:xfrm>
            <a:off x="1143000" y="2514600"/>
            <a:ext cx="3048000" cy="1600200"/>
          </a:xfrm>
          <a:prstGeom prst="line">
            <a:avLst/>
          </a:prstGeom>
          <a:noFill/>
          <a:ln w="9525">
            <a:solidFill>
              <a:srgbClr val="FF0000"/>
            </a:solidFill>
            <a:prstDash val="dash"/>
            <a:round/>
            <a:headEnd/>
            <a:tailEnd type="triangle" w="med" len="med"/>
          </a:ln>
        </p:spPr>
        <p:txBody>
          <a:bodyPr/>
          <a:lstStyle/>
          <a:p>
            <a:endParaRPr lang="en-US"/>
          </a:p>
        </p:txBody>
      </p:sp>
      <p:sp>
        <p:nvSpPr>
          <p:cNvPr id="17442" name="AutoShape 32"/>
          <p:cNvSpPr>
            <a:spLocks/>
          </p:cNvSpPr>
          <p:nvPr/>
        </p:nvSpPr>
        <p:spPr bwMode="auto">
          <a:xfrm>
            <a:off x="457200" y="2514600"/>
            <a:ext cx="228600" cy="9144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7443" name="Text Box 33"/>
          <p:cNvSpPr txBox="1">
            <a:spLocks noChangeArrowheads="1"/>
          </p:cNvSpPr>
          <p:nvPr/>
        </p:nvSpPr>
        <p:spPr bwMode="auto">
          <a:xfrm>
            <a:off x="228600" y="2819400"/>
            <a:ext cx="298450" cy="366713"/>
          </a:xfrm>
          <a:prstGeom prst="rect">
            <a:avLst/>
          </a:prstGeom>
          <a:noFill/>
          <a:ln w="9525">
            <a:noFill/>
            <a:miter lim="800000"/>
            <a:headEnd/>
            <a:tailEnd/>
          </a:ln>
        </p:spPr>
        <p:txBody>
          <a:bodyPr wrap="none">
            <a:spAutoFit/>
          </a:bodyPr>
          <a:lstStyle/>
          <a:p>
            <a:r>
              <a:rPr lang="en-US"/>
              <a:t>y</a:t>
            </a:r>
          </a:p>
        </p:txBody>
      </p:sp>
      <p:sp>
        <p:nvSpPr>
          <p:cNvPr id="17444" name="AutoShape 34"/>
          <p:cNvSpPr>
            <a:spLocks/>
          </p:cNvSpPr>
          <p:nvPr/>
        </p:nvSpPr>
        <p:spPr bwMode="auto">
          <a:xfrm rot="5400000">
            <a:off x="1752600" y="2667000"/>
            <a:ext cx="381000" cy="1905000"/>
          </a:xfrm>
          <a:prstGeom prst="rightBrace">
            <a:avLst>
              <a:gd name="adj1" fmla="val 41667"/>
              <a:gd name="adj2" fmla="val 50000"/>
            </a:avLst>
          </a:prstGeom>
          <a:noFill/>
          <a:ln w="9525">
            <a:solidFill>
              <a:schemeClr val="tx1"/>
            </a:solidFill>
            <a:round/>
            <a:headEnd/>
            <a:tailEnd/>
          </a:ln>
        </p:spPr>
        <p:txBody>
          <a:bodyPr wrap="none" anchor="ctr"/>
          <a:lstStyle/>
          <a:p>
            <a:endParaRPr lang="en-US"/>
          </a:p>
        </p:txBody>
      </p:sp>
      <p:sp>
        <p:nvSpPr>
          <p:cNvPr id="17445" name="Text Box 35"/>
          <p:cNvSpPr txBox="1">
            <a:spLocks noChangeArrowheads="1"/>
          </p:cNvSpPr>
          <p:nvPr/>
        </p:nvSpPr>
        <p:spPr bwMode="auto">
          <a:xfrm>
            <a:off x="1828800" y="3733800"/>
            <a:ext cx="298450" cy="366713"/>
          </a:xfrm>
          <a:prstGeom prst="rect">
            <a:avLst/>
          </a:prstGeom>
          <a:noFill/>
          <a:ln w="9525">
            <a:noFill/>
            <a:miter lim="800000"/>
            <a:headEnd/>
            <a:tailEnd/>
          </a:ln>
        </p:spPr>
        <p:txBody>
          <a:bodyPr wrap="none">
            <a:spAutoFit/>
          </a:bodyPr>
          <a:lstStyle/>
          <a:p>
            <a:r>
              <a:rPr lang="en-US"/>
              <a:t>x</a:t>
            </a:r>
          </a:p>
        </p:txBody>
      </p:sp>
      <p:sp>
        <p:nvSpPr>
          <p:cNvPr id="17446" name="AutoShape 36"/>
          <p:cNvSpPr>
            <a:spLocks/>
          </p:cNvSpPr>
          <p:nvPr/>
        </p:nvSpPr>
        <p:spPr bwMode="auto">
          <a:xfrm rot="-3806097">
            <a:off x="1866900" y="1638300"/>
            <a:ext cx="457200" cy="2057400"/>
          </a:xfrm>
          <a:prstGeom prst="rightBrace">
            <a:avLst>
              <a:gd name="adj1" fmla="val 37500"/>
              <a:gd name="adj2" fmla="val 50000"/>
            </a:avLst>
          </a:prstGeom>
          <a:noFill/>
          <a:ln w="9525">
            <a:solidFill>
              <a:schemeClr val="tx1"/>
            </a:solidFill>
            <a:round/>
            <a:headEnd/>
            <a:tailEnd/>
          </a:ln>
        </p:spPr>
        <p:txBody>
          <a:bodyPr wrap="none" anchor="ctr"/>
          <a:lstStyle/>
          <a:p>
            <a:pPr algn="ctr"/>
            <a:endParaRPr lang="en-US"/>
          </a:p>
        </p:txBody>
      </p:sp>
      <p:sp>
        <p:nvSpPr>
          <p:cNvPr id="17447" name="Text Box 37"/>
          <p:cNvSpPr txBox="1">
            <a:spLocks noChangeArrowheads="1"/>
          </p:cNvSpPr>
          <p:nvPr/>
        </p:nvSpPr>
        <p:spPr bwMode="auto">
          <a:xfrm>
            <a:off x="2133600" y="2133600"/>
            <a:ext cx="260350" cy="366713"/>
          </a:xfrm>
          <a:prstGeom prst="rect">
            <a:avLst/>
          </a:prstGeom>
          <a:noFill/>
          <a:ln w="9525">
            <a:noFill/>
            <a:miter lim="800000"/>
            <a:headEnd/>
            <a:tailEnd/>
          </a:ln>
        </p:spPr>
        <p:txBody>
          <a:bodyPr wrap="none">
            <a:spAutoFit/>
          </a:bodyPr>
          <a:lstStyle/>
          <a:p>
            <a:r>
              <a:rPr lang="en-US"/>
              <a:t>r</a:t>
            </a:r>
          </a:p>
        </p:txBody>
      </p:sp>
      <p:sp>
        <p:nvSpPr>
          <p:cNvPr id="17448" name="Text Box 39"/>
          <p:cNvSpPr txBox="1">
            <a:spLocks noChangeArrowheads="1"/>
          </p:cNvSpPr>
          <p:nvPr/>
        </p:nvSpPr>
        <p:spPr bwMode="auto">
          <a:xfrm>
            <a:off x="4267200" y="1905000"/>
            <a:ext cx="2389188" cy="366713"/>
          </a:xfrm>
          <a:prstGeom prst="rect">
            <a:avLst/>
          </a:prstGeom>
          <a:noFill/>
          <a:ln w="9525">
            <a:noFill/>
            <a:miter lim="800000"/>
            <a:headEnd/>
            <a:tailEnd/>
          </a:ln>
        </p:spPr>
        <p:txBody>
          <a:bodyPr wrap="none">
            <a:spAutoFit/>
          </a:bodyPr>
          <a:lstStyle/>
          <a:p>
            <a:r>
              <a:rPr lang="en-US"/>
              <a:t>What is </a:t>
            </a:r>
            <a:r>
              <a:rPr lang="en-US" b="1" i="1">
                <a:solidFill>
                  <a:srgbClr val="FF0000"/>
                </a:solidFill>
              </a:rPr>
              <a:t>dE</a:t>
            </a:r>
            <a:r>
              <a:rPr lang="en-US" b="1" i="1" baseline="-25000">
                <a:solidFill>
                  <a:srgbClr val="FF0000"/>
                </a:solidFill>
              </a:rPr>
              <a:t>x</a:t>
            </a:r>
            <a:r>
              <a:rPr lang="en-US"/>
              <a:t> equal to?</a:t>
            </a:r>
          </a:p>
        </p:txBody>
      </p:sp>
      <p:sp>
        <p:nvSpPr>
          <p:cNvPr id="73773" name="Oval 45"/>
          <p:cNvSpPr>
            <a:spLocks noChangeArrowheads="1"/>
          </p:cNvSpPr>
          <p:nvPr/>
        </p:nvSpPr>
        <p:spPr bwMode="auto">
          <a:xfrm>
            <a:off x="3048000" y="4267200"/>
            <a:ext cx="914400" cy="838200"/>
          </a:xfrm>
          <a:prstGeom prst="ellipse">
            <a:avLst/>
          </a:prstGeom>
          <a:noFill/>
          <a:ln w="9525">
            <a:solidFill>
              <a:srgbClr val="FF0000"/>
            </a:solidFill>
            <a:round/>
            <a:headEnd/>
            <a:tailEnd/>
          </a:ln>
        </p:spPr>
        <p:txBody>
          <a:bodyPr wrap="none" anchor="ctr"/>
          <a:lstStyle/>
          <a:p>
            <a:endParaRPr lang="en-US"/>
          </a:p>
        </p:txBody>
      </p:sp>
      <p:sp>
        <p:nvSpPr>
          <p:cNvPr id="73774" name="Line 46"/>
          <p:cNvSpPr>
            <a:spLocks noChangeShapeType="1"/>
          </p:cNvSpPr>
          <p:nvPr/>
        </p:nvSpPr>
        <p:spPr bwMode="auto">
          <a:xfrm flipV="1">
            <a:off x="4038600" y="4343400"/>
            <a:ext cx="1600200" cy="381000"/>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3768"/>
                                        </p:tgtEl>
                                        <p:attrNameLst>
                                          <p:attrName>style.visibility</p:attrName>
                                        </p:attrNameLst>
                                      </p:cBhvr>
                                      <p:to>
                                        <p:strVal val="visible"/>
                                      </p:to>
                                    </p:set>
                                    <p:animEffect transition="in" filter="checkerboard(across)">
                                      <p:cBhvr>
                                        <p:cTn id="7" dur="500"/>
                                        <p:tgtEl>
                                          <p:spTgt spid="737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3774"/>
                                        </p:tgtEl>
                                        <p:attrNameLst>
                                          <p:attrName>style.visibility</p:attrName>
                                        </p:attrNameLst>
                                      </p:cBhvr>
                                      <p:to>
                                        <p:strVal val="visible"/>
                                      </p:to>
                                    </p:set>
                                    <p:animEffect transition="in" filter="box(in)">
                                      <p:cBhvr>
                                        <p:cTn id="12" dur="500"/>
                                        <p:tgtEl>
                                          <p:spTgt spid="7377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3773"/>
                                        </p:tgtEl>
                                        <p:attrNameLst>
                                          <p:attrName>style.visibility</p:attrName>
                                        </p:attrNameLst>
                                      </p:cBhvr>
                                      <p:to>
                                        <p:strVal val="visible"/>
                                      </p:to>
                                    </p:set>
                                    <p:animEffect transition="in" filter="box(in)">
                                      <p:cBhvr>
                                        <p:cTn id="15" dur="500"/>
                                        <p:tgtEl>
                                          <p:spTgt spid="73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73" grpId="0" animBg="1"/>
      <p:bldP spid="737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Electric Charge – The specifics</a:t>
            </a:r>
          </a:p>
        </p:txBody>
      </p:sp>
      <p:sp>
        <p:nvSpPr>
          <p:cNvPr id="25603" name="Rectangle 3"/>
          <p:cNvSpPr>
            <a:spLocks noGrp="1" noChangeArrowheads="1"/>
          </p:cNvSpPr>
          <p:nvPr>
            <p:ph type="body" sz="half" idx="1"/>
          </p:nvPr>
        </p:nvSpPr>
        <p:spPr/>
        <p:txBody>
          <a:bodyPr/>
          <a:lstStyle/>
          <a:p>
            <a:pPr eaLnBrk="1" hangingPunct="1">
              <a:buFont typeface="Wingdings" pitchFamily="2" charset="2"/>
              <a:buNone/>
            </a:pPr>
            <a:r>
              <a:rPr lang="en-US" sz="2600" smtClean="0"/>
              <a:t>Some important constants:</a:t>
            </a:r>
          </a:p>
          <a:p>
            <a:pPr eaLnBrk="1" hangingPunct="1">
              <a:buFont typeface="Wingdings" pitchFamily="2" charset="2"/>
              <a:buNone/>
            </a:pPr>
            <a:endParaRPr lang="en-US" sz="2600" smtClean="0"/>
          </a:p>
        </p:txBody>
      </p:sp>
      <p:graphicFrame>
        <p:nvGraphicFramePr>
          <p:cNvPr id="8225" name="Group 33"/>
          <p:cNvGraphicFramePr>
            <a:graphicFrameLocks noGrp="1"/>
          </p:cNvGraphicFramePr>
          <p:nvPr>
            <p:ph sz="half" idx="2"/>
          </p:nvPr>
        </p:nvGraphicFramePr>
        <p:xfrm>
          <a:off x="304800" y="3581400"/>
          <a:ext cx="8382000" cy="2549526"/>
        </p:xfrm>
        <a:graphic>
          <a:graphicData uri="http://schemas.openxmlformats.org/drawingml/2006/table">
            <a:tbl>
              <a:tblPr/>
              <a:tblGrid>
                <a:gridCol w="2794000"/>
                <a:gridCol w="2794000"/>
                <a:gridCol w="2794000"/>
              </a:tblGrid>
              <a:tr h="6381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Particle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Charge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Mass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Proton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1.6x10</a:t>
                      </a:r>
                      <a:r>
                        <a:rPr kumimoji="0" lang="en-US" sz="2600" b="0" i="0" u="none" strike="noStrike" cap="none" normalizeH="0" baseline="30000" smtClean="0">
                          <a:ln>
                            <a:noFill/>
                          </a:ln>
                          <a:solidFill>
                            <a:schemeClr val="tx1"/>
                          </a:solidFill>
                          <a:effectLst/>
                          <a:latin typeface="Arial" charset="0"/>
                        </a:rPr>
                        <a:t>-19</a:t>
                      </a:r>
                      <a:r>
                        <a:rPr kumimoji="0" lang="en-US" sz="2600" b="0" i="0" u="none" strike="noStrike" cap="none" normalizeH="0" baseline="0" smtClean="0">
                          <a:ln>
                            <a:noFill/>
                          </a:ln>
                          <a:solidFill>
                            <a:schemeClr val="tx1"/>
                          </a:solidFill>
                          <a:effectLst/>
                          <a:latin typeface="Arial" charset="0"/>
                        </a:rPr>
                        <a:t>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1.67 x10</a:t>
                      </a:r>
                      <a:r>
                        <a:rPr kumimoji="0" lang="en-US" sz="2600" b="0" i="0" u="none" strike="noStrike" cap="none" normalizeH="0" baseline="30000" smtClean="0">
                          <a:ln>
                            <a:noFill/>
                          </a:ln>
                          <a:solidFill>
                            <a:schemeClr val="tx1"/>
                          </a:solidFill>
                          <a:effectLst/>
                          <a:latin typeface="Arial" charset="0"/>
                        </a:rPr>
                        <a:t>-27</a:t>
                      </a:r>
                      <a:r>
                        <a:rPr kumimoji="0" lang="en-US" sz="2600" b="0" i="0" u="none" strike="noStrike" cap="none" normalizeH="0" baseline="0" smtClean="0">
                          <a:ln>
                            <a:noFill/>
                          </a:ln>
                          <a:solidFill>
                            <a:schemeClr val="tx1"/>
                          </a:solidFill>
                          <a:effectLst/>
                          <a:latin typeface="Arial" charset="0"/>
                        </a:rPr>
                        <a:t> 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Electron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1.6x10</a:t>
                      </a:r>
                      <a:r>
                        <a:rPr kumimoji="0" lang="en-US" sz="2600" b="0" i="0" u="none" strike="noStrike" cap="none" normalizeH="0" baseline="30000" smtClean="0">
                          <a:ln>
                            <a:noFill/>
                          </a:ln>
                          <a:solidFill>
                            <a:schemeClr val="tx1"/>
                          </a:solidFill>
                          <a:effectLst/>
                          <a:latin typeface="Arial" charset="0"/>
                        </a:rPr>
                        <a:t>-19</a:t>
                      </a:r>
                      <a:r>
                        <a:rPr kumimoji="0" lang="en-US" sz="2600" b="0" i="0" u="none" strike="noStrike" cap="none" normalizeH="0" baseline="0" smtClean="0">
                          <a:ln>
                            <a:noFill/>
                          </a:ln>
                          <a:solidFill>
                            <a:schemeClr val="tx1"/>
                          </a:solidFill>
                          <a:effectLst/>
                          <a:latin typeface="Arial" charset="0"/>
                        </a:rPr>
                        <a:t>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9.11 x10</a:t>
                      </a:r>
                      <a:r>
                        <a:rPr kumimoji="0" lang="en-US" sz="2600" b="0" i="0" u="none" strike="noStrike" cap="none" normalizeH="0" baseline="30000" smtClean="0">
                          <a:ln>
                            <a:noFill/>
                          </a:ln>
                          <a:solidFill>
                            <a:schemeClr val="tx1"/>
                          </a:solidFill>
                          <a:effectLst/>
                          <a:latin typeface="Arial" charset="0"/>
                        </a:rPr>
                        <a:t>-31</a:t>
                      </a:r>
                      <a:r>
                        <a:rPr kumimoji="0" lang="en-US" sz="2600" b="0" i="0" u="none" strike="noStrike" cap="none" normalizeH="0" baseline="0" smtClean="0">
                          <a:ln>
                            <a:noFill/>
                          </a:ln>
                          <a:solidFill>
                            <a:schemeClr val="tx1"/>
                          </a:solidFill>
                          <a:effectLst/>
                          <a:latin typeface="Arial" charset="0"/>
                        </a:rPr>
                        <a:t> 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Neutron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1.67 x10</a:t>
                      </a:r>
                      <a:r>
                        <a:rPr kumimoji="0" lang="en-US" sz="2600" b="0" i="0" u="none" strike="noStrike" cap="none" normalizeH="0" baseline="30000" smtClean="0">
                          <a:ln>
                            <a:noFill/>
                          </a:ln>
                          <a:solidFill>
                            <a:schemeClr val="tx1"/>
                          </a:solidFill>
                          <a:effectLst/>
                          <a:latin typeface="Arial" charset="0"/>
                        </a:rPr>
                        <a:t>-27</a:t>
                      </a:r>
                      <a:r>
                        <a:rPr kumimoji="0" lang="en-US" sz="2600" b="0" i="0" u="none" strike="noStrike" cap="none" normalizeH="0" baseline="0" smtClean="0">
                          <a:ln>
                            <a:noFill/>
                          </a:ln>
                          <a:solidFill>
                            <a:schemeClr val="tx1"/>
                          </a:solidFill>
                          <a:effectLst/>
                          <a:latin typeface="Arial" charset="0"/>
                        </a:rPr>
                        <a:t> 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04" name="Picture 4"/>
          <p:cNvPicPr>
            <a:picLocks noChangeAspect="1" noChangeArrowheads="1"/>
          </p:cNvPicPr>
          <p:nvPr/>
        </p:nvPicPr>
        <p:blipFill>
          <a:blip r:embed="rId2" cstate="print"/>
          <a:srcRect/>
          <a:stretch>
            <a:fillRect/>
          </a:stretch>
        </p:blipFill>
        <p:spPr bwMode="auto">
          <a:xfrm>
            <a:off x="457200" y="1066800"/>
            <a:ext cx="4014788" cy="2046288"/>
          </a:xfrm>
          <a:prstGeom prst="rect">
            <a:avLst/>
          </a:prstGeom>
          <a:noFill/>
          <a:ln w="9525">
            <a:noFill/>
            <a:miter lim="800000"/>
            <a:headEnd/>
            <a:tailEnd/>
          </a:ln>
        </p:spPr>
      </p:pic>
      <p:sp>
        <p:nvSpPr>
          <p:cNvPr id="25605" name="Text Box 5"/>
          <p:cNvSpPr txBox="1">
            <a:spLocks noChangeArrowheads="1"/>
          </p:cNvSpPr>
          <p:nvPr/>
        </p:nvSpPr>
        <p:spPr bwMode="auto">
          <a:xfrm>
            <a:off x="4708525" y="1103313"/>
            <a:ext cx="3825875" cy="2289175"/>
          </a:xfrm>
          <a:prstGeom prst="rect">
            <a:avLst/>
          </a:prstGeom>
          <a:noFill/>
          <a:ln w="9525">
            <a:noFill/>
            <a:miter lim="800000"/>
            <a:headEnd/>
            <a:tailEnd/>
          </a:ln>
        </p:spPr>
        <p:txBody>
          <a:bodyPr>
            <a:spAutoFit/>
          </a:bodyPr>
          <a:lstStyle/>
          <a:p>
            <a:pPr>
              <a:buFontTx/>
              <a:buChar char="•"/>
            </a:pPr>
            <a:r>
              <a:rPr lang="en-US"/>
              <a:t>The symbol for CHARGE is “</a:t>
            </a:r>
            <a:r>
              <a:rPr lang="en-US" b="1">
                <a:solidFill>
                  <a:srgbClr val="FF0000"/>
                </a:solidFill>
              </a:rPr>
              <a:t>q</a:t>
            </a:r>
            <a:r>
              <a:rPr lang="en-US"/>
              <a:t>”</a:t>
            </a:r>
          </a:p>
          <a:p>
            <a:pPr>
              <a:buFontTx/>
              <a:buChar char="•"/>
            </a:pPr>
            <a:r>
              <a:rPr lang="en-US"/>
              <a:t>The unit is the COULOMB(</a:t>
            </a:r>
            <a:r>
              <a:rPr lang="en-US" b="1">
                <a:solidFill>
                  <a:srgbClr val="FF0000"/>
                </a:solidFill>
              </a:rPr>
              <a:t>C</a:t>
            </a:r>
            <a:r>
              <a:rPr lang="en-US"/>
              <a:t>), named after Charles Coulomb</a:t>
            </a:r>
          </a:p>
          <a:p>
            <a:pPr>
              <a:buFontTx/>
              <a:buChar char="•"/>
            </a:pPr>
            <a:r>
              <a:rPr lang="en-US"/>
              <a:t>If we are talking about a SINGLE charged particle such as 1 electron or 1 proton we are referring to an ELEMENTARY charge and often use, </a:t>
            </a:r>
            <a:r>
              <a:rPr lang="en-US" b="1" i="1"/>
              <a:t>e</a:t>
            </a:r>
            <a:r>
              <a:rPr lang="en-US"/>
              <a:t> , to symbolize this.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Line 2"/>
          <p:cNvSpPr>
            <a:spLocks noChangeShapeType="1"/>
          </p:cNvSpPr>
          <p:nvPr/>
        </p:nvSpPr>
        <p:spPr bwMode="auto">
          <a:xfrm>
            <a:off x="1066800" y="1600200"/>
            <a:ext cx="0" cy="3962400"/>
          </a:xfrm>
          <a:prstGeom prst="line">
            <a:avLst/>
          </a:prstGeom>
          <a:noFill/>
          <a:ln w="9525">
            <a:solidFill>
              <a:schemeClr val="tx1"/>
            </a:solidFill>
            <a:prstDash val="dash"/>
            <a:round/>
            <a:headEnd/>
            <a:tailEnd/>
          </a:ln>
        </p:spPr>
        <p:txBody>
          <a:bodyPr/>
          <a:lstStyle/>
          <a:p>
            <a:endParaRPr lang="en-US"/>
          </a:p>
        </p:txBody>
      </p:sp>
      <p:sp>
        <p:nvSpPr>
          <p:cNvPr id="18437" name="Rectangle 3"/>
          <p:cNvSpPr>
            <a:spLocks noGrp="1" noChangeArrowheads="1"/>
          </p:cNvSpPr>
          <p:nvPr>
            <p:ph type="title"/>
          </p:nvPr>
        </p:nvSpPr>
        <p:spPr/>
        <p:txBody>
          <a:bodyPr>
            <a:normAutofit fontScale="90000"/>
          </a:bodyPr>
          <a:lstStyle/>
          <a:p>
            <a:pPr eaLnBrk="1" hangingPunct="1"/>
            <a:r>
              <a:rPr lang="en-US" smtClean="0"/>
              <a:t>Your turn (let’s take it step by step)</a:t>
            </a:r>
          </a:p>
        </p:txBody>
      </p:sp>
      <p:graphicFrame>
        <p:nvGraphicFramePr>
          <p:cNvPr id="18434" name="Object 38"/>
          <p:cNvGraphicFramePr>
            <a:graphicFrameLocks noChangeAspect="1"/>
          </p:cNvGraphicFramePr>
          <p:nvPr>
            <p:ph sz="half" idx="1"/>
          </p:nvPr>
        </p:nvGraphicFramePr>
        <p:xfrm>
          <a:off x="2597150" y="3341688"/>
          <a:ext cx="1333500" cy="1028700"/>
        </p:xfrm>
        <a:graphic>
          <a:graphicData uri="http://schemas.openxmlformats.org/presentationml/2006/ole">
            <p:oleObj spid="_x0000_s18434" name="Equation" r:id="rId3" imgW="1333440" imgH="1028520" progId="Equation.3">
              <p:embed/>
            </p:oleObj>
          </a:graphicData>
        </a:graphic>
      </p:graphicFrame>
      <p:graphicFrame>
        <p:nvGraphicFramePr>
          <p:cNvPr id="76840" name="Object 40"/>
          <p:cNvGraphicFramePr>
            <a:graphicFrameLocks noChangeAspect="1"/>
          </p:cNvGraphicFramePr>
          <p:nvPr>
            <p:ph sz="half" idx="2"/>
          </p:nvPr>
        </p:nvGraphicFramePr>
        <p:xfrm>
          <a:off x="3962400" y="2438400"/>
          <a:ext cx="4419600" cy="2778125"/>
        </p:xfrm>
        <a:graphic>
          <a:graphicData uri="http://schemas.openxmlformats.org/presentationml/2006/ole">
            <p:oleObj spid="_x0000_s18435" name="Equation" r:id="rId4" imgW="2222280" imgH="1396800" progId="Equation.3">
              <p:embed/>
            </p:oleObj>
          </a:graphicData>
        </a:graphic>
      </p:graphicFrame>
      <p:sp>
        <p:nvSpPr>
          <p:cNvPr id="18438" name="AutoShape 4"/>
          <p:cNvSpPr>
            <a:spLocks noChangeArrowheads="1"/>
          </p:cNvSpPr>
          <p:nvPr/>
        </p:nvSpPr>
        <p:spPr bwMode="auto">
          <a:xfrm>
            <a:off x="914400" y="20574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39" name="AutoShape 5"/>
          <p:cNvSpPr>
            <a:spLocks noChangeArrowheads="1"/>
          </p:cNvSpPr>
          <p:nvPr/>
        </p:nvSpPr>
        <p:spPr bwMode="auto">
          <a:xfrm>
            <a:off x="914400" y="22860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40" name="AutoShape 6"/>
          <p:cNvSpPr>
            <a:spLocks noChangeArrowheads="1"/>
          </p:cNvSpPr>
          <p:nvPr/>
        </p:nvSpPr>
        <p:spPr bwMode="auto">
          <a:xfrm>
            <a:off x="914400" y="25146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41" name="AutoShape 7"/>
          <p:cNvSpPr>
            <a:spLocks noChangeArrowheads="1"/>
          </p:cNvSpPr>
          <p:nvPr/>
        </p:nvSpPr>
        <p:spPr bwMode="auto">
          <a:xfrm>
            <a:off x="914400" y="27432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42" name="AutoShape 8"/>
          <p:cNvSpPr>
            <a:spLocks noChangeArrowheads="1"/>
          </p:cNvSpPr>
          <p:nvPr/>
        </p:nvSpPr>
        <p:spPr bwMode="auto">
          <a:xfrm>
            <a:off x="914400" y="29718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43" name="AutoShape 9"/>
          <p:cNvSpPr>
            <a:spLocks noChangeArrowheads="1"/>
          </p:cNvSpPr>
          <p:nvPr/>
        </p:nvSpPr>
        <p:spPr bwMode="auto">
          <a:xfrm>
            <a:off x="914400" y="32004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44" name="AutoShape 10"/>
          <p:cNvSpPr>
            <a:spLocks noChangeArrowheads="1"/>
          </p:cNvSpPr>
          <p:nvPr/>
        </p:nvSpPr>
        <p:spPr bwMode="auto">
          <a:xfrm>
            <a:off x="914400" y="34290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45" name="AutoShape 11"/>
          <p:cNvSpPr>
            <a:spLocks noChangeArrowheads="1"/>
          </p:cNvSpPr>
          <p:nvPr/>
        </p:nvSpPr>
        <p:spPr bwMode="auto">
          <a:xfrm>
            <a:off x="914400" y="36576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46" name="AutoShape 12"/>
          <p:cNvSpPr>
            <a:spLocks noChangeArrowheads="1"/>
          </p:cNvSpPr>
          <p:nvPr/>
        </p:nvSpPr>
        <p:spPr bwMode="auto">
          <a:xfrm>
            <a:off x="914400" y="38862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47" name="AutoShape 13"/>
          <p:cNvSpPr>
            <a:spLocks noChangeArrowheads="1"/>
          </p:cNvSpPr>
          <p:nvPr/>
        </p:nvSpPr>
        <p:spPr bwMode="auto">
          <a:xfrm>
            <a:off x="914400" y="41148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48" name="AutoShape 14"/>
          <p:cNvSpPr>
            <a:spLocks noChangeArrowheads="1"/>
          </p:cNvSpPr>
          <p:nvPr/>
        </p:nvSpPr>
        <p:spPr bwMode="auto">
          <a:xfrm>
            <a:off x="914400" y="43434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49" name="AutoShape 15"/>
          <p:cNvSpPr>
            <a:spLocks noChangeArrowheads="1"/>
          </p:cNvSpPr>
          <p:nvPr/>
        </p:nvSpPr>
        <p:spPr bwMode="auto">
          <a:xfrm>
            <a:off x="914400" y="4572000"/>
            <a:ext cx="228600" cy="457200"/>
          </a:xfrm>
          <a:prstGeom prst="can">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18450" name="Text Box 16"/>
          <p:cNvSpPr txBox="1">
            <a:spLocks noChangeArrowheads="1"/>
          </p:cNvSpPr>
          <p:nvPr/>
        </p:nvSpPr>
        <p:spPr bwMode="auto">
          <a:xfrm>
            <a:off x="914400" y="1981200"/>
            <a:ext cx="228600" cy="304800"/>
          </a:xfrm>
          <a:prstGeom prst="rect">
            <a:avLst/>
          </a:prstGeom>
          <a:noFill/>
          <a:ln w="9525">
            <a:noFill/>
            <a:miter lim="800000"/>
            <a:headEnd/>
            <a:tailEnd/>
          </a:ln>
        </p:spPr>
        <p:txBody>
          <a:bodyPr>
            <a:spAutoFit/>
          </a:bodyPr>
          <a:lstStyle/>
          <a:p>
            <a:r>
              <a:rPr lang="en-US" sz="1400" b="1"/>
              <a:t>+</a:t>
            </a:r>
          </a:p>
        </p:txBody>
      </p:sp>
      <p:sp>
        <p:nvSpPr>
          <p:cNvPr id="18451" name="Text Box 17"/>
          <p:cNvSpPr txBox="1">
            <a:spLocks noChangeArrowheads="1"/>
          </p:cNvSpPr>
          <p:nvPr/>
        </p:nvSpPr>
        <p:spPr bwMode="auto">
          <a:xfrm>
            <a:off x="914400" y="2209800"/>
            <a:ext cx="228600" cy="304800"/>
          </a:xfrm>
          <a:prstGeom prst="rect">
            <a:avLst/>
          </a:prstGeom>
          <a:noFill/>
          <a:ln w="9525">
            <a:noFill/>
            <a:miter lim="800000"/>
            <a:headEnd/>
            <a:tailEnd/>
          </a:ln>
        </p:spPr>
        <p:txBody>
          <a:bodyPr>
            <a:spAutoFit/>
          </a:bodyPr>
          <a:lstStyle/>
          <a:p>
            <a:r>
              <a:rPr lang="en-US" sz="1400" b="1"/>
              <a:t>+</a:t>
            </a:r>
          </a:p>
        </p:txBody>
      </p:sp>
      <p:sp>
        <p:nvSpPr>
          <p:cNvPr id="18452" name="Text Box 18"/>
          <p:cNvSpPr txBox="1">
            <a:spLocks noChangeArrowheads="1"/>
          </p:cNvSpPr>
          <p:nvPr/>
        </p:nvSpPr>
        <p:spPr bwMode="auto">
          <a:xfrm>
            <a:off x="914400" y="2438400"/>
            <a:ext cx="228600" cy="304800"/>
          </a:xfrm>
          <a:prstGeom prst="rect">
            <a:avLst/>
          </a:prstGeom>
          <a:noFill/>
          <a:ln w="9525">
            <a:noFill/>
            <a:miter lim="800000"/>
            <a:headEnd/>
            <a:tailEnd/>
          </a:ln>
        </p:spPr>
        <p:txBody>
          <a:bodyPr>
            <a:spAutoFit/>
          </a:bodyPr>
          <a:lstStyle/>
          <a:p>
            <a:r>
              <a:rPr lang="en-US" sz="1400" b="1"/>
              <a:t>+</a:t>
            </a:r>
          </a:p>
        </p:txBody>
      </p:sp>
      <p:sp>
        <p:nvSpPr>
          <p:cNvPr id="18453" name="Text Box 19"/>
          <p:cNvSpPr txBox="1">
            <a:spLocks noChangeArrowheads="1"/>
          </p:cNvSpPr>
          <p:nvPr/>
        </p:nvSpPr>
        <p:spPr bwMode="auto">
          <a:xfrm>
            <a:off x="914400" y="2667000"/>
            <a:ext cx="228600" cy="304800"/>
          </a:xfrm>
          <a:prstGeom prst="rect">
            <a:avLst/>
          </a:prstGeom>
          <a:noFill/>
          <a:ln w="9525">
            <a:noFill/>
            <a:miter lim="800000"/>
            <a:headEnd/>
            <a:tailEnd/>
          </a:ln>
        </p:spPr>
        <p:txBody>
          <a:bodyPr>
            <a:spAutoFit/>
          </a:bodyPr>
          <a:lstStyle/>
          <a:p>
            <a:r>
              <a:rPr lang="en-US" sz="1400" b="1"/>
              <a:t>+</a:t>
            </a:r>
          </a:p>
        </p:txBody>
      </p:sp>
      <p:sp>
        <p:nvSpPr>
          <p:cNvPr id="18454" name="Text Box 20"/>
          <p:cNvSpPr txBox="1">
            <a:spLocks noChangeArrowheads="1"/>
          </p:cNvSpPr>
          <p:nvPr/>
        </p:nvSpPr>
        <p:spPr bwMode="auto">
          <a:xfrm>
            <a:off x="914400" y="2895600"/>
            <a:ext cx="228600" cy="304800"/>
          </a:xfrm>
          <a:prstGeom prst="rect">
            <a:avLst/>
          </a:prstGeom>
          <a:noFill/>
          <a:ln w="9525">
            <a:noFill/>
            <a:miter lim="800000"/>
            <a:headEnd/>
            <a:tailEnd/>
          </a:ln>
        </p:spPr>
        <p:txBody>
          <a:bodyPr>
            <a:spAutoFit/>
          </a:bodyPr>
          <a:lstStyle/>
          <a:p>
            <a:r>
              <a:rPr lang="en-US" sz="1400" b="1"/>
              <a:t>+</a:t>
            </a:r>
          </a:p>
        </p:txBody>
      </p:sp>
      <p:sp>
        <p:nvSpPr>
          <p:cNvPr id="18455" name="Text Box 21"/>
          <p:cNvSpPr txBox="1">
            <a:spLocks noChangeArrowheads="1"/>
          </p:cNvSpPr>
          <p:nvPr/>
        </p:nvSpPr>
        <p:spPr bwMode="auto">
          <a:xfrm>
            <a:off x="914400" y="3352800"/>
            <a:ext cx="228600" cy="304800"/>
          </a:xfrm>
          <a:prstGeom prst="rect">
            <a:avLst/>
          </a:prstGeom>
          <a:noFill/>
          <a:ln w="9525">
            <a:noFill/>
            <a:miter lim="800000"/>
            <a:headEnd/>
            <a:tailEnd/>
          </a:ln>
        </p:spPr>
        <p:txBody>
          <a:bodyPr>
            <a:spAutoFit/>
          </a:bodyPr>
          <a:lstStyle/>
          <a:p>
            <a:r>
              <a:rPr lang="en-US" sz="1400" b="1"/>
              <a:t>+</a:t>
            </a:r>
          </a:p>
        </p:txBody>
      </p:sp>
      <p:sp>
        <p:nvSpPr>
          <p:cNvPr id="18456" name="Text Box 22"/>
          <p:cNvSpPr txBox="1">
            <a:spLocks noChangeArrowheads="1"/>
          </p:cNvSpPr>
          <p:nvPr/>
        </p:nvSpPr>
        <p:spPr bwMode="auto">
          <a:xfrm>
            <a:off x="914400" y="3124200"/>
            <a:ext cx="228600" cy="304800"/>
          </a:xfrm>
          <a:prstGeom prst="rect">
            <a:avLst/>
          </a:prstGeom>
          <a:noFill/>
          <a:ln w="9525">
            <a:noFill/>
            <a:miter lim="800000"/>
            <a:headEnd/>
            <a:tailEnd/>
          </a:ln>
        </p:spPr>
        <p:txBody>
          <a:bodyPr>
            <a:spAutoFit/>
          </a:bodyPr>
          <a:lstStyle/>
          <a:p>
            <a:r>
              <a:rPr lang="en-US" sz="1400" b="1"/>
              <a:t>+</a:t>
            </a:r>
          </a:p>
        </p:txBody>
      </p:sp>
      <p:sp>
        <p:nvSpPr>
          <p:cNvPr id="18457" name="Text Box 23"/>
          <p:cNvSpPr txBox="1">
            <a:spLocks noChangeArrowheads="1"/>
          </p:cNvSpPr>
          <p:nvPr/>
        </p:nvSpPr>
        <p:spPr bwMode="auto">
          <a:xfrm>
            <a:off x="914400" y="3581400"/>
            <a:ext cx="228600" cy="304800"/>
          </a:xfrm>
          <a:prstGeom prst="rect">
            <a:avLst/>
          </a:prstGeom>
          <a:noFill/>
          <a:ln w="9525">
            <a:noFill/>
            <a:miter lim="800000"/>
            <a:headEnd/>
            <a:tailEnd/>
          </a:ln>
        </p:spPr>
        <p:txBody>
          <a:bodyPr>
            <a:spAutoFit/>
          </a:bodyPr>
          <a:lstStyle/>
          <a:p>
            <a:r>
              <a:rPr lang="en-US" sz="1400" b="1"/>
              <a:t>+</a:t>
            </a:r>
          </a:p>
        </p:txBody>
      </p:sp>
      <p:sp>
        <p:nvSpPr>
          <p:cNvPr id="18458" name="Text Box 24"/>
          <p:cNvSpPr txBox="1">
            <a:spLocks noChangeArrowheads="1"/>
          </p:cNvSpPr>
          <p:nvPr/>
        </p:nvSpPr>
        <p:spPr bwMode="auto">
          <a:xfrm>
            <a:off x="914400" y="4038600"/>
            <a:ext cx="228600" cy="304800"/>
          </a:xfrm>
          <a:prstGeom prst="rect">
            <a:avLst/>
          </a:prstGeom>
          <a:noFill/>
          <a:ln w="9525">
            <a:noFill/>
            <a:miter lim="800000"/>
            <a:headEnd/>
            <a:tailEnd/>
          </a:ln>
        </p:spPr>
        <p:txBody>
          <a:bodyPr>
            <a:spAutoFit/>
          </a:bodyPr>
          <a:lstStyle/>
          <a:p>
            <a:r>
              <a:rPr lang="en-US" sz="1400" b="1"/>
              <a:t>+</a:t>
            </a:r>
          </a:p>
        </p:txBody>
      </p:sp>
      <p:sp>
        <p:nvSpPr>
          <p:cNvPr id="18459" name="Text Box 25"/>
          <p:cNvSpPr txBox="1">
            <a:spLocks noChangeArrowheads="1"/>
          </p:cNvSpPr>
          <p:nvPr/>
        </p:nvSpPr>
        <p:spPr bwMode="auto">
          <a:xfrm>
            <a:off x="914400" y="3810000"/>
            <a:ext cx="228600" cy="304800"/>
          </a:xfrm>
          <a:prstGeom prst="rect">
            <a:avLst/>
          </a:prstGeom>
          <a:noFill/>
          <a:ln w="9525">
            <a:noFill/>
            <a:miter lim="800000"/>
            <a:headEnd/>
            <a:tailEnd/>
          </a:ln>
        </p:spPr>
        <p:txBody>
          <a:bodyPr>
            <a:spAutoFit/>
          </a:bodyPr>
          <a:lstStyle/>
          <a:p>
            <a:r>
              <a:rPr lang="en-US" sz="1400" b="1"/>
              <a:t>+</a:t>
            </a:r>
          </a:p>
        </p:txBody>
      </p:sp>
      <p:sp>
        <p:nvSpPr>
          <p:cNvPr id="18460" name="Text Box 26"/>
          <p:cNvSpPr txBox="1">
            <a:spLocks noChangeArrowheads="1"/>
          </p:cNvSpPr>
          <p:nvPr/>
        </p:nvSpPr>
        <p:spPr bwMode="auto">
          <a:xfrm>
            <a:off x="914400" y="4267200"/>
            <a:ext cx="228600" cy="304800"/>
          </a:xfrm>
          <a:prstGeom prst="rect">
            <a:avLst/>
          </a:prstGeom>
          <a:noFill/>
          <a:ln w="9525">
            <a:noFill/>
            <a:miter lim="800000"/>
            <a:headEnd/>
            <a:tailEnd/>
          </a:ln>
        </p:spPr>
        <p:txBody>
          <a:bodyPr>
            <a:spAutoFit/>
          </a:bodyPr>
          <a:lstStyle/>
          <a:p>
            <a:r>
              <a:rPr lang="en-US" sz="1400" b="1"/>
              <a:t>+</a:t>
            </a:r>
          </a:p>
        </p:txBody>
      </p:sp>
      <p:sp>
        <p:nvSpPr>
          <p:cNvPr id="18461" name="Text Box 27"/>
          <p:cNvSpPr txBox="1">
            <a:spLocks noChangeArrowheads="1"/>
          </p:cNvSpPr>
          <p:nvPr/>
        </p:nvSpPr>
        <p:spPr bwMode="auto">
          <a:xfrm>
            <a:off x="914400" y="4495800"/>
            <a:ext cx="228600" cy="304800"/>
          </a:xfrm>
          <a:prstGeom prst="rect">
            <a:avLst/>
          </a:prstGeom>
          <a:noFill/>
          <a:ln w="9525">
            <a:noFill/>
            <a:miter lim="800000"/>
            <a:headEnd/>
            <a:tailEnd/>
          </a:ln>
        </p:spPr>
        <p:txBody>
          <a:bodyPr>
            <a:spAutoFit/>
          </a:bodyPr>
          <a:lstStyle/>
          <a:p>
            <a:r>
              <a:rPr lang="en-US" sz="1400" b="1"/>
              <a:t>+</a:t>
            </a:r>
          </a:p>
        </p:txBody>
      </p:sp>
      <p:sp>
        <p:nvSpPr>
          <p:cNvPr id="18462" name="Line 28"/>
          <p:cNvSpPr>
            <a:spLocks noChangeShapeType="1"/>
          </p:cNvSpPr>
          <p:nvPr/>
        </p:nvSpPr>
        <p:spPr bwMode="auto">
          <a:xfrm>
            <a:off x="762000" y="3429000"/>
            <a:ext cx="3124200" cy="0"/>
          </a:xfrm>
          <a:prstGeom prst="line">
            <a:avLst/>
          </a:prstGeom>
          <a:noFill/>
          <a:ln w="9525">
            <a:solidFill>
              <a:schemeClr val="tx1"/>
            </a:solidFill>
            <a:prstDash val="dash"/>
            <a:round/>
            <a:headEnd/>
            <a:tailEnd/>
          </a:ln>
        </p:spPr>
        <p:txBody>
          <a:bodyPr/>
          <a:lstStyle/>
          <a:p>
            <a:endParaRPr lang="en-US"/>
          </a:p>
        </p:txBody>
      </p:sp>
      <p:sp>
        <p:nvSpPr>
          <p:cNvPr id="18463" name="Text Box 29"/>
          <p:cNvSpPr txBox="1">
            <a:spLocks noChangeArrowheads="1"/>
          </p:cNvSpPr>
          <p:nvPr/>
        </p:nvSpPr>
        <p:spPr bwMode="auto">
          <a:xfrm>
            <a:off x="2879725" y="1103313"/>
            <a:ext cx="5959475" cy="641350"/>
          </a:xfrm>
          <a:prstGeom prst="rect">
            <a:avLst/>
          </a:prstGeom>
          <a:noFill/>
          <a:ln w="9525">
            <a:noFill/>
            <a:miter lim="800000"/>
            <a:headEnd/>
            <a:tailEnd/>
          </a:ln>
        </p:spPr>
        <p:txBody>
          <a:bodyPr>
            <a:spAutoFit/>
          </a:bodyPr>
          <a:lstStyle/>
          <a:p>
            <a:r>
              <a:rPr lang="en-US"/>
              <a:t>What is the electric field, </a:t>
            </a:r>
            <a:r>
              <a:rPr lang="en-US" b="1" i="1"/>
              <a:t>E</a:t>
            </a:r>
            <a:r>
              <a:rPr lang="en-US"/>
              <a:t>, as a function of </a:t>
            </a:r>
            <a:r>
              <a:rPr lang="en-US" b="1" i="1"/>
              <a:t>r</a:t>
            </a:r>
            <a:r>
              <a:rPr lang="en-US"/>
              <a:t>. for a LINE of charge (a.k.a “a rod”). Begin with the horizontal!</a:t>
            </a:r>
          </a:p>
        </p:txBody>
      </p:sp>
      <p:sp>
        <p:nvSpPr>
          <p:cNvPr id="18464" name="Oval 30"/>
          <p:cNvSpPr>
            <a:spLocks noChangeArrowheads="1"/>
          </p:cNvSpPr>
          <p:nvPr/>
        </p:nvSpPr>
        <p:spPr bwMode="auto">
          <a:xfrm>
            <a:off x="990600" y="2438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65" name="Line 31"/>
          <p:cNvSpPr>
            <a:spLocks noChangeShapeType="1"/>
          </p:cNvSpPr>
          <p:nvPr/>
        </p:nvSpPr>
        <p:spPr bwMode="auto">
          <a:xfrm>
            <a:off x="1143000" y="2514600"/>
            <a:ext cx="2514600" cy="1295400"/>
          </a:xfrm>
          <a:prstGeom prst="line">
            <a:avLst/>
          </a:prstGeom>
          <a:noFill/>
          <a:ln w="9525">
            <a:solidFill>
              <a:srgbClr val="FF0000"/>
            </a:solidFill>
            <a:prstDash val="dash"/>
            <a:round/>
            <a:headEnd/>
            <a:tailEnd type="triangle" w="med" len="med"/>
          </a:ln>
        </p:spPr>
        <p:txBody>
          <a:bodyPr/>
          <a:lstStyle/>
          <a:p>
            <a:endParaRPr lang="en-US"/>
          </a:p>
        </p:txBody>
      </p:sp>
      <p:sp>
        <p:nvSpPr>
          <p:cNvPr id="18466" name="AutoShape 32"/>
          <p:cNvSpPr>
            <a:spLocks/>
          </p:cNvSpPr>
          <p:nvPr/>
        </p:nvSpPr>
        <p:spPr bwMode="auto">
          <a:xfrm>
            <a:off x="457200" y="2514600"/>
            <a:ext cx="228600" cy="9144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8467" name="Text Box 33"/>
          <p:cNvSpPr txBox="1">
            <a:spLocks noChangeArrowheads="1"/>
          </p:cNvSpPr>
          <p:nvPr/>
        </p:nvSpPr>
        <p:spPr bwMode="auto">
          <a:xfrm>
            <a:off x="228600" y="2819400"/>
            <a:ext cx="298450" cy="366713"/>
          </a:xfrm>
          <a:prstGeom prst="rect">
            <a:avLst/>
          </a:prstGeom>
          <a:noFill/>
          <a:ln w="9525">
            <a:noFill/>
            <a:miter lim="800000"/>
            <a:headEnd/>
            <a:tailEnd/>
          </a:ln>
        </p:spPr>
        <p:txBody>
          <a:bodyPr wrap="none">
            <a:spAutoFit/>
          </a:bodyPr>
          <a:lstStyle/>
          <a:p>
            <a:r>
              <a:rPr lang="en-US"/>
              <a:t>y</a:t>
            </a:r>
          </a:p>
        </p:txBody>
      </p:sp>
      <p:sp>
        <p:nvSpPr>
          <p:cNvPr id="18468" name="AutoShape 34"/>
          <p:cNvSpPr>
            <a:spLocks/>
          </p:cNvSpPr>
          <p:nvPr/>
        </p:nvSpPr>
        <p:spPr bwMode="auto">
          <a:xfrm rot="5400000">
            <a:off x="1752600" y="2667000"/>
            <a:ext cx="381000" cy="1905000"/>
          </a:xfrm>
          <a:prstGeom prst="rightBrace">
            <a:avLst>
              <a:gd name="adj1" fmla="val 41667"/>
              <a:gd name="adj2" fmla="val 50000"/>
            </a:avLst>
          </a:prstGeom>
          <a:noFill/>
          <a:ln w="9525">
            <a:solidFill>
              <a:schemeClr val="tx1"/>
            </a:solidFill>
            <a:round/>
            <a:headEnd/>
            <a:tailEnd/>
          </a:ln>
        </p:spPr>
        <p:txBody>
          <a:bodyPr wrap="none" anchor="ctr"/>
          <a:lstStyle/>
          <a:p>
            <a:endParaRPr lang="en-US"/>
          </a:p>
        </p:txBody>
      </p:sp>
      <p:sp>
        <p:nvSpPr>
          <p:cNvPr id="18469" name="Text Box 35"/>
          <p:cNvSpPr txBox="1">
            <a:spLocks noChangeArrowheads="1"/>
          </p:cNvSpPr>
          <p:nvPr/>
        </p:nvSpPr>
        <p:spPr bwMode="auto">
          <a:xfrm>
            <a:off x="1828800" y="3733800"/>
            <a:ext cx="298450" cy="366713"/>
          </a:xfrm>
          <a:prstGeom prst="rect">
            <a:avLst/>
          </a:prstGeom>
          <a:noFill/>
          <a:ln w="9525">
            <a:noFill/>
            <a:miter lim="800000"/>
            <a:headEnd/>
            <a:tailEnd/>
          </a:ln>
        </p:spPr>
        <p:txBody>
          <a:bodyPr wrap="none">
            <a:spAutoFit/>
          </a:bodyPr>
          <a:lstStyle/>
          <a:p>
            <a:r>
              <a:rPr lang="en-US"/>
              <a:t>x</a:t>
            </a:r>
          </a:p>
        </p:txBody>
      </p:sp>
      <p:sp>
        <p:nvSpPr>
          <p:cNvPr id="18470" name="AutoShape 36"/>
          <p:cNvSpPr>
            <a:spLocks/>
          </p:cNvSpPr>
          <p:nvPr/>
        </p:nvSpPr>
        <p:spPr bwMode="auto">
          <a:xfrm rot="-3806097">
            <a:off x="1866900" y="1638300"/>
            <a:ext cx="457200" cy="2057400"/>
          </a:xfrm>
          <a:prstGeom prst="rightBrace">
            <a:avLst>
              <a:gd name="adj1" fmla="val 37500"/>
              <a:gd name="adj2" fmla="val 50000"/>
            </a:avLst>
          </a:prstGeom>
          <a:noFill/>
          <a:ln w="9525">
            <a:solidFill>
              <a:schemeClr val="tx1"/>
            </a:solidFill>
            <a:round/>
            <a:headEnd/>
            <a:tailEnd/>
          </a:ln>
        </p:spPr>
        <p:txBody>
          <a:bodyPr wrap="none" anchor="ctr"/>
          <a:lstStyle/>
          <a:p>
            <a:pPr algn="ctr"/>
            <a:endParaRPr lang="en-US"/>
          </a:p>
        </p:txBody>
      </p:sp>
      <p:sp>
        <p:nvSpPr>
          <p:cNvPr id="18471" name="Text Box 37"/>
          <p:cNvSpPr txBox="1">
            <a:spLocks noChangeArrowheads="1"/>
          </p:cNvSpPr>
          <p:nvPr/>
        </p:nvSpPr>
        <p:spPr bwMode="auto">
          <a:xfrm>
            <a:off x="2133600" y="2133600"/>
            <a:ext cx="260350" cy="366713"/>
          </a:xfrm>
          <a:prstGeom prst="rect">
            <a:avLst/>
          </a:prstGeom>
          <a:noFill/>
          <a:ln w="9525">
            <a:noFill/>
            <a:miter lim="800000"/>
            <a:headEnd/>
            <a:tailEnd/>
          </a:ln>
        </p:spPr>
        <p:txBody>
          <a:bodyPr wrap="none">
            <a:spAutoFit/>
          </a:bodyPr>
          <a:lstStyle/>
          <a:p>
            <a:r>
              <a:rPr lang="en-US"/>
              <a:t>r</a:t>
            </a:r>
          </a:p>
        </p:txBody>
      </p:sp>
      <p:sp>
        <p:nvSpPr>
          <p:cNvPr id="18472" name="Text Box 39"/>
          <p:cNvSpPr txBox="1">
            <a:spLocks noChangeArrowheads="1"/>
          </p:cNvSpPr>
          <p:nvPr/>
        </p:nvSpPr>
        <p:spPr bwMode="auto">
          <a:xfrm>
            <a:off x="3962400" y="1905000"/>
            <a:ext cx="2249488" cy="366713"/>
          </a:xfrm>
          <a:prstGeom prst="rect">
            <a:avLst/>
          </a:prstGeom>
          <a:noFill/>
          <a:ln w="9525">
            <a:noFill/>
            <a:miter lim="800000"/>
            <a:headEnd/>
            <a:tailEnd/>
          </a:ln>
        </p:spPr>
        <p:txBody>
          <a:bodyPr wrap="none">
            <a:spAutoFit/>
          </a:bodyPr>
          <a:lstStyle/>
          <a:p>
            <a:r>
              <a:rPr lang="en-US"/>
              <a:t>What is </a:t>
            </a:r>
            <a:r>
              <a:rPr lang="en-US" b="1" i="1">
                <a:solidFill>
                  <a:srgbClr val="FF0000"/>
                </a:solidFill>
              </a:rPr>
              <a:t>E</a:t>
            </a:r>
            <a:r>
              <a:rPr lang="en-US" b="1" i="1" baseline="-25000">
                <a:solidFill>
                  <a:srgbClr val="FF0000"/>
                </a:solidFill>
              </a:rPr>
              <a:t>x</a:t>
            </a:r>
            <a:r>
              <a:rPr lang="en-US"/>
              <a:t> equal to?</a:t>
            </a:r>
          </a:p>
        </p:txBody>
      </p:sp>
      <p:sp>
        <p:nvSpPr>
          <p:cNvPr id="18473" name="Text Box 42"/>
          <p:cNvSpPr txBox="1">
            <a:spLocks noChangeArrowheads="1"/>
          </p:cNvSpPr>
          <p:nvPr/>
        </p:nvSpPr>
        <p:spPr bwMode="auto">
          <a:xfrm>
            <a:off x="5867400" y="4495800"/>
            <a:ext cx="2682875" cy="1465263"/>
          </a:xfrm>
          <a:prstGeom prst="rect">
            <a:avLst/>
          </a:prstGeom>
          <a:noFill/>
          <a:ln w="9525">
            <a:noFill/>
            <a:miter lim="800000"/>
            <a:headEnd/>
            <a:tailEnd/>
          </a:ln>
        </p:spPr>
        <p:txBody>
          <a:bodyPr>
            <a:spAutoFit/>
          </a:bodyPr>
          <a:lstStyle/>
          <a:p>
            <a:r>
              <a:rPr lang="en-US"/>
              <a:t>By making x = r, we are saying this is the electric field along a line parallel to the rod a distance, </a:t>
            </a:r>
            <a:r>
              <a:rPr lang="en-US" b="1" i="1"/>
              <a:t>x</a:t>
            </a:r>
            <a:r>
              <a:rPr lang="en-US"/>
              <a:t>, or </a:t>
            </a:r>
            <a:r>
              <a:rPr lang="en-US" b="1" i="1"/>
              <a:t>r</a:t>
            </a:r>
            <a:r>
              <a:rPr lang="en-US"/>
              <a:t> in this case , away.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6840"/>
                                        </p:tgtEl>
                                        <p:attrNameLst>
                                          <p:attrName>style.visibility</p:attrName>
                                        </p:attrNameLst>
                                      </p:cBhvr>
                                      <p:to>
                                        <p:strVal val="visible"/>
                                      </p:to>
                                    </p:set>
                                    <p:animEffect transition="in" filter="box(in)">
                                      <p:cBhvr>
                                        <p:cTn id="7" dur="500"/>
                                        <p:tgtEl>
                                          <p:spTgt spid="76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mtClean="0"/>
              <a:t>What about the “y” direction?</a:t>
            </a:r>
          </a:p>
        </p:txBody>
      </p:sp>
      <p:graphicFrame>
        <p:nvGraphicFramePr>
          <p:cNvPr id="19458" name="Object 4"/>
          <p:cNvGraphicFramePr>
            <a:graphicFrameLocks noChangeAspect="1"/>
          </p:cNvGraphicFramePr>
          <p:nvPr>
            <p:ph idx="1"/>
          </p:nvPr>
        </p:nvGraphicFramePr>
        <p:xfrm>
          <a:off x="457200" y="1143000"/>
          <a:ext cx="5637213" cy="3640138"/>
        </p:xfrm>
        <a:graphic>
          <a:graphicData uri="http://schemas.openxmlformats.org/presentationml/2006/ole">
            <p:oleObj spid="_x0000_s19458" name="Equation" r:id="rId3" imgW="2222280" imgH="1434960" progId="Equation.3">
              <p:embed/>
            </p:oleObj>
          </a:graphicData>
        </a:graphic>
      </p:graphicFrame>
      <p:sp>
        <p:nvSpPr>
          <p:cNvPr id="81926" name="Text Box 6"/>
          <p:cNvSpPr txBox="1">
            <a:spLocks noChangeArrowheads="1"/>
          </p:cNvSpPr>
          <p:nvPr/>
        </p:nvSpPr>
        <p:spPr bwMode="auto">
          <a:xfrm>
            <a:off x="1219200" y="4267200"/>
            <a:ext cx="6797675" cy="1739900"/>
          </a:xfrm>
          <a:prstGeom prst="rect">
            <a:avLst/>
          </a:prstGeom>
          <a:noFill/>
          <a:ln w="9525">
            <a:noFill/>
            <a:miter lim="800000"/>
            <a:headEnd/>
            <a:tailEnd/>
          </a:ln>
        </p:spPr>
        <p:txBody>
          <a:bodyPr>
            <a:spAutoFit/>
          </a:bodyPr>
          <a:lstStyle/>
          <a:p>
            <a:r>
              <a:rPr lang="en-US">
                <a:solidFill>
                  <a:srgbClr val="FF0000"/>
                </a:solidFill>
              </a:rPr>
              <a:t>ZERO!</a:t>
            </a:r>
          </a:p>
          <a:p>
            <a:endParaRPr lang="en-US">
              <a:solidFill>
                <a:srgbClr val="FF0000"/>
              </a:solidFill>
            </a:endParaRPr>
          </a:p>
          <a:p>
            <a:r>
              <a:rPr lang="en-US"/>
              <a:t>The “y” components CANCEL out above an below the rod. The ones below the origin extend upward and the ones above the rod extend downwards. The symmetry CAUSES the components to cancel out. </a:t>
            </a:r>
          </a:p>
        </p:txBody>
      </p:sp>
      <p:sp>
        <p:nvSpPr>
          <p:cNvPr id="19461" name="Text Box 8"/>
          <p:cNvSpPr txBox="1">
            <a:spLocks noChangeArrowheads="1"/>
          </p:cNvSpPr>
          <p:nvPr/>
        </p:nvSpPr>
        <p:spPr bwMode="auto">
          <a:xfrm>
            <a:off x="669925" y="2627313"/>
            <a:ext cx="8169275" cy="1190625"/>
          </a:xfrm>
          <a:prstGeom prst="rect">
            <a:avLst/>
          </a:prstGeom>
          <a:noFill/>
          <a:ln w="9525">
            <a:noFill/>
            <a:miter lim="800000"/>
            <a:headEnd/>
            <a:tailEnd/>
          </a:ln>
        </p:spPr>
        <p:txBody>
          <a:bodyPr>
            <a:spAutoFit/>
          </a:bodyPr>
          <a:lstStyle/>
          <a:p>
            <a:r>
              <a:rPr lang="en-US"/>
              <a:t>The equation is identical except for HOW you solve the integration. In the horizontal we could bring the “x” out because it was constant. In this case, the “y” CANNOT be brought out as the </a:t>
            </a:r>
            <a:r>
              <a:rPr lang="en-US" b="1" i="1"/>
              <a:t>dq</a:t>
            </a:r>
            <a:r>
              <a:rPr lang="en-US"/>
              <a:t> varies in height above and below the origin. So the “y” is a CHANGING variable.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box(in)">
                                      <p:cBhvr>
                                        <p:cTn id="7"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Grp="1" noChangeArrowheads="1"/>
          </p:cNvSpPr>
          <p:nvPr>
            <p:ph type="title"/>
          </p:nvPr>
        </p:nvSpPr>
        <p:spPr/>
        <p:txBody>
          <a:bodyPr/>
          <a:lstStyle/>
          <a:p>
            <a:pPr eaLnBrk="1" hangingPunct="1"/>
            <a:r>
              <a:rPr lang="en-US" smtClean="0"/>
              <a:t>In summary</a:t>
            </a:r>
          </a:p>
        </p:txBody>
      </p:sp>
      <p:sp>
        <p:nvSpPr>
          <p:cNvPr id="20487" name="Rectangle 3"/>
          <p:cNvSpPr>
            <a:spLocks noGrp="1" noChangeArrowheads="1"/>
          </p:cNvSpPr>
          <p:nvPr>
            <p:ph type="body" sz="half" idx="1"/>
          </p:nvPr>
        </p:nvSpPr>
        <p:spPr>
          <a:xfrm>
            <a:off x="304800" y="1066800"/>
            <a:ext cx="8305800" cy="685800"/>
          </a:xfrm>
        </p:spPr>
        <p:txBody>
          <a:bodyPr/>
          <a:lstStyle/>
          <a:p>
            <a:pPr eaLnBrk="1" hangingPunct="1">
              <a:lnSpc>
                <a:spcPct val="80000"/>
              </a:lnSpc>
              <a:buFont typeface="Wingdings" pitchFamily="2" charset="2"/>
              <a:buNone/>
            </a:pPr>
            <a:r>
              <a:rPr lang="en-US" sz="2200" smtClean="0"/>
              <a:t>All of the electric charge distributions were derived from that of a point charge.</a:t>
            </a:r>
          </a:p>
          <a:p>
            <a:pPr eaLnBrk="1" hangingPunct="1">
              <a:lnSpc>
                <a:spcPct val="80000"/>
              </a:lnSpc>
              <a:buFont typeface="Wingdings" pitchFamily="2" charset="2"/>
              <a:buNone/>
            </a:pPr>
            <a:endParaRPr lang="en-US" sz="2200" smtClean="0"/>
          </a:p>
        </p:txBody>
      </p:sp>
      <p:graphicFrame>
        <p:nvGraphicFramePr>
          <p:cNvPr id="20482" name="Object 4"/>
          <p:cNvGraphicFramePr>
            <a:graphicFrameLocks noChangeAspect="1"/>
          </p:cNvGraphicFramePr>
          <p:nvPr>
            <p:ph sz="quarter" idx="2"/>
          </p:nvPr>
        </p:nvGraphicFramePr>
        <p:xfrm>
          <a:off x="5029200" y="1447800"/>
          <a:ext cx="3581400" cy="889000"/>
        </p:xfrm>
        <a:graphic>
          <a:graphicData uri="http://schemas.openxmlformats.org/presentationml/2006/ole">
            <p:oleObj spid="_x0000_s20482" name="Equation" r:id="rId3" imgW="1739880" imgH="431640" progId="Equation.3">
              <p:embed/>
            </p:oleObj>
          </a:graphicData>
        </a:graphic>
      </p:graphicFrame>
      <p:graphicFrame>
        <p:nvGraphicFramePr>
          <p:cNvPr id="78901" name="Group 53"/>
          <p:cNvGraphicFramePr>
            <a:graphicFrameLocks noGrp="1"/>
          </p:cNvGraphicFramePr>
          <p:nvPr>
            <p:ph sz="quarter" idx="3"/>
          </p:nvPr>
        </p:nvGraphicFramePr>
        <p:xfrm>
          <a:off x="838200" y="3124200"/>
          <a:ext cx="7620000" cy="2506663"/>
        </p:xfrm>
        <a:graphic>
          <a:graphicData uri="http://schemas.openxmlformats.org/drawingml/2006/table">
            <a:tbl>
              <a:tblPr/>
              <a:tblGrid>
                <a:gridCol w="1905000"/>
                <a:gridCol w="1905000"/>
                <a:gridCol w="1905000"/>
                <a:gridCol w="1905000"/>
              </a:tblGrid>
              <a:tr h="14478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Function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Point, hoop, or Sphere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(Volume)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Disk or Sheet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Line, rod, or cylinder</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(LINEAR)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88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Equation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488" name="Rectangle 6"/>
          <p:cNvSpPr>
            <a:spLocks noChangeArrowheads="1"/>
          </p:cNvSpPr>
          <p:nvPr/>
        </p:nvSpPr>
        <p:spPr bwMode="auto">
          <a:xfrm>
            <a:off x="381000" y="1828800"/>
            <a:ext cx="4572000" cy="1190625"/>
          </a:xfrm>
          <a:prstGeom prst="rect">
            <a:avLst/>
          </a:prstGeom>
          <a:noFill/>
          <a:ln w="9525">
            <a:noFill/>
            <a:miter lim="800000"/>
            <a:headEnd/>
            <a:tailEnd/>
          </a:ln>
        </p:spPr>
        <p:txBody>
          <a:bodyPr>
            <a:spAutoFit/>
          </a:bodyPr>
          <a:lstStyle/>
          <a:p>
            <a:r>
              <a:rPr lang="en-US"/>
              <a:t>Distributions can produce different functions depending on whether the charge is distributed over a LENGTH, AREA, or VOLUME.</a:t>
            </a:r>
          </a:p>
        </p:txBody>
      </p:sp>
      <p:graphicFrame>
        <p:nvGraphicFramePr>
          <p:cNvPr id="20483" name="Object 47"/>
          <p:cNvGraphicFramePr>
            <a:graphicFrameLocks noChangeAspect="1"/>
          </p:cNvGraphicFramePr>
          <p:nvPr/>
        </p:nvGraphicFramePr>
        <p:xfrm>
          <a:off x="2819400" y="4648200"/>
          <a:ext cx="1541463" cy="889000"/>
        </p:xfrm>
        <a:graphic>
          <a:graphicData uri="http://schemas.openxmlformats.org/presentationml/2006/ole">
            <p:oleObj spid="_x0000_s20483" name="Equation" r:id="rId4" imgW="749160" imgH="431640" progId="Equation.3">
              <p:embed/>
            </p:oleObj>
          </a:graphicData>
        </a:graphic>
      </p:graphicFrame>
      <p:graphicFrame>
        <p:nvGraphicFramePr>
          <p:cNvPr id="20484" name="Object 48"/>
          <p:cNvGraphicFramePr>
            <a:graphicFrameLocks noChangeAspect="1"/>
          </p:cNvGraphicFramePr>
          <p:nvPr/>
        </p:nvGraphicFramePr>
        <p:xfrm>
          <a:off x="6756400" y="4648200"/>
          <a:ext cx="1363663" cy="858838"/>
        </p:xfrm>
        <a:graphic>
          <a:graphicData uri="http://schemas.openxmlformats.org/presentationml/2006/ole">
            <p:oleObj spid="_x0000_s20484" name="Equation" r:id="rId5" imgW="685800" imgH="431640" progId="Equation.3">
              <p:embed/>
            </p:oleObj>
          </a:graphicData>
        </a:graphic>
      </p:graphicFrame>
      <p:graphicFrame>
        <p:nvGraphicFramePr>
          <p:cNvPr id="20485" name="Object 49"/>
          <p:cNvGraphicFramePr>
            <a:graphicFrameLocks noChangeAspect="1"/>
          </p:cNvGraphicFramePr>
          <p:nvPr/>
        </p:nvGraphicFramePr>
        <p:xfrm>
          <a:off x="4876800" y="4629150"/>
          <a:ext cx="1082675" cy="855663"/>
        </p:xfrm>
        <a:graphic>
          <a:graphicData uri="http://schemas.openxmlformats.org/presentationml/2006/ole">
            <p:oleObj spid="_x0000_s20485" name="Equation" r:id="rId6" imgW="545760" imgH="431640" progId="Equation.3">
              <p:embed/>
            </p:oleObj>
          </a:graphicData>
        </a:graphic>
      </p:graphicFrame>
      <p:sp>
        <p:nvSpPr>
          <p:cNvPr id="20506" name="Text Box 51"/>
          <p:cNvSpPr txBox="1">
            <a:spLocks noChangeArrowheads="1"/>
          </p:cNvSpPr>
          <p:nvPr/>
        </p:nvSpPr>
        <p:spPr bwMode="auto">
          <a:xfrm>
            <a:off x="517525" y="5751513"/>
            <a:ext cx="6953250" cy="366712"/>
          </a:xfrm>
          <a:prstGeom prst="rect">
            <a:avLst/>
          </a:prstGeom>
          <a:noFill/>
          <a:ln w="9525">
            <a:noFill/>
            <a:miter lim="800000"/>
            <a:headEnd/>
            <a:tailEnd/>
          </a:ln>
        </p:spPr>
        <p:txBody>
          <a:bodyPr wrap="none">
            <a:spAutoFit/>
          </a:bodyPr>
          <a:lstStyle/>
          <a:p>
            <a:r>
              <a:rPr lang="en-US" b="1">
                <a:solidFill>
                  <a:srgbClr val="FF0000"/>
                </a:solidFill>
              </a:rPr>
              <a:t>These equations are important for later so keep these in mind!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Charge is “CONSERVED”</a:t>
            </a:r>
          </a:p>
        </p:txBody>
      </p:sp>
      <p:sp>
        <p:nvSpPr>
          <p:cNvPr id="26627" name="Rectangle 3"/>
          <p:cNvSpPr>
            <a:spLocks noGrp="1" noChangeArrowheads="1"/>
          </p:cNvSpPr>
          <p:nvPr>
            <p:ph idx="1"/>
          </p:nvPr>
        </p:nvSpPr>
        <p:spPr>
          <a:xfrm>
            <a:off x="4267200" y="1600200"/>
            <a:ext cx="4419600" cy="4530725"/>
          </a:xfrm>
        </p:spPr>
        <p:txBody>
          <a:bodyPr/>
          <a:lstStyle/>
          <a:p>
            <a:pPr eaLnBrk="1" hangingPunct="1">
              <a:lnSpc>
                <a:spcPct val="90000"/>
              </a:lnSpc>
              <a:buFont typeface="Wingdings" pitchFamily="2" charset="2"/>
              <a:buNone/>
            </a:pPr>
            <a:r>
              <a:rPr lang="en-US" smtClean="0"/>
              <a:t>Charge cannot be created or destroyed only transferred from one object to another. Even though these 2 charges attract initially, they repel after touching. Notice the NET charge stays the same.</a:t>
            </a:r>
          </a:p>
        </p:txBody>
      </p:sp>
      <p:pic>
        <p:nvPicPr>
          <p:cNvPr id="26628" name="Picture 4"/>
          <p:cNvPicPr>
            <a:picLocks noChangeAspect="1" noChangeArrowheads="1"/>
          </p:cNvPicPr>
          <p:nvPr/>
        </p:nvPicPr>
        <p:blipFill>
          <a:blip r:embed="rId2" cstate="print"/>
          <a:srcRect/>
          <a:stretch>
            <a:fillRect/>
          </a:stretch>
        </p:blipFill>
        <p:spPr bwMode="auto">
          <a:xfrm>
            <a:off x="838200" y="1828800"/>
            <a:ext cx="275113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Conductors and Insulators</a:t>
            </a:r>
          </a:p>
        </p:txBody>
      </p:sp>
      <p:sp>
        <p:nvSpPr>
          <p:cNvPr id="27651" name="Rectangle 3"/>
          <p:cNvSpPr>
            <a:spLocks noGrp="1" noChangeArrowheads="1"/>
          </p:cNvSpPr>
          <p:nvPr>
            <p:ph idx="1"/>
          </p:nvPr>
        </p:nvSpPr>
        <p:spPr>
          <a:xfrm>
            <a:off x="457200" y="1143000"/>
            <a:ext cx="8229600" cy="2590800"/>
          </a:xfrm>
        </p:spPr>
        <p:txBody>
          <a:bodyPr/>
          <a:lstStyle/>
          <a:p>
            <a:pPr eaLnBrk="1" hangingPunct="1">
              <a:buFont typeface="Wingdings" pitchFamily="2" charset="2"/>
              <a:buNone/>
            </a:pPr>
            <a:r>
              <a:rPr lang="en-US" sz="2600" smtClean="0"/>
              <a:t>The movement of charge is limited by the substance the charge is trying to pass through. There are generally 2 types of substances.</a:t>
            </a:r>
          </a:p>
          <a:p>
            <a:pPr eaLnBrk="1" hangingPunct="1">
              <a:buFont typeface="Wingdings" pitchFamily="2" charset="2"/>
              <a:buNone/>
            </a:pPr>
            <a:r>
              <a:rPr lang="en-US" sz="2600" smtClean="0">
                <a:solidFill>
                  <a:srgbClr val="FF0000"/>
                </a:solidFill>
              </a:rPr>
              <a:t>Conductors:</a:t>
            </a:r>
            <a:r>
              <a:rPr lang="en-US" sz="2600" smtClean="0"/>
              <a:t> Allow charge to move readily though it.</a:t>
            </a:r>
          </a:p>
          <a:p>
            <a:pPr eaLnBrk="1" hangingPunct="1">
              <a:buFont typeface="Wingdings" pitchFamily="2" charset="2"/>
              <a:buNone/>
            </a:pPr>
            <a:r>
              <a:rPr lang="en-US" sz="2600" smtClean="0">
                <a:solidFill>
                  <a:srgbClr val="FF0000"/>
                </a:solidFill>
              </a:rPr>
              <a:t>Insulators:</a:t>
            </a:r>
            <a:r>
              <a:rPr lang="en-US" sz="2600" smtClean="0"/>
              <a:t> Restrict the movement of the charge</a:t>
            </a:r>
          </a:p>
        </p:txBody>
      </p:sp>
      <p:pic>
        <p:nvPicPr>
          <p:cNvPr id="27652" name="Picture 4"/>
          <p:cNvPicPr>
            <a:picLocks noChangeAspect="1" noChangeArrowheads="1"/>
          </p:cNvPicPr>
          <p:nvPr/>
        </p:nvPicPr>
        <p:blipFill>
          <a:blip r:embed="rId2" cstate="print"/>
          <a:srcRect/>
          <a:stretch>
            <a:fillRect/>
          </a:stretch>
        </p:blipFill>
        <p:spPr bwMode="auto">
          <a:xfrm>
            <a:off x="533400" y="3429000"/>
            <a:ext cx="3333750" cy="2667000"/>
          </a:xfrm>
          <a:prstGeom prst="rect">
            <a:avLst/>
          </a:prstGeom>
          <a:noFill/>
          <a:ln w="9525">
            <a:noFill/>
            <a:miter lim="800000"/>
            <a:headEnd/>
            <a:tailEnd/>
          </a:ln>
        </p:spPr>
      </p:pic>
      <p:sp>
        <p:nvSpPr>
          <p:cNvPr id="27653" name="Text Box 5"/>
          <p:cNvSpPr txBox="1">
            <a:spLocks noChangeArrowheads="1"/>
          </p:cNvSpPr>
          <p:nvPr/>
        </p:nvSpPr>
        <p:spPr bwMode="auto">
          <a:xfrm>
            <a:off x="3946525" y="3694113"/>
            <a:ext cx="2781300" cy="641350"/>
          </a:xfrm>
          <a:prstGeom prst="rect">
            <a:avLst/>
          </a:prstGeom>
          <a:noFill/>
          <a:ln w="9525">
            <a:noFill/>
            <a:miter lim="800000"/>
            <a:headEnd/>
            <a:tailEnd/>
          </a:ln>
        </p:spPr>
        <p:txBody>
          <a:bodyPr wrap="none">
            <a:spAutoFit/>
          </a:bodyPr>
          <a:lstStyle/>
          <a:p>
            <a:r>
              <a:rPr lang="en-US"/>
              <a:t>Conductor = Copper Wire</a:t>
            </a:r>
          </a:p>
          <a:p>
            <a:r>
              <a:rPr lang="en-US"/>
              <a:t>Insulator = Plastic sheath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t>Charging and Discharging</a:t>
            </a:r>
          </a:p>
        </p:txBody>
      </p:sp>
      <p:sp>
        <p:nvSpPr>
          <p:cNvPr id="28675" name="Rectangle 3"/>
          <p:cNvSpPr>
            <a:spLocks noGrp="1" noChangeArrowheads="1"/>
          </p:cNvSpPr>
          <p:nvPr>
            <p:ph idx="1"/>
          </p:nvPr>
        </p:nvSpPr>
        <p:spPr>
          <a:xfrm>
            <a:off x="457200" y="1600200"/>
            <a:ext cx="5181600" cy="4530725"/>
          </a:xfrm>
        </p:spPr>
        <p:txBody>
          <a:bodyPr/>
          <a:lstStyle/>
          <a:p>
            <a:pPr marL="571500" indent="-571500" eaLnBrk="1" hangingPunct="1">
              <a:buFont typeface="Wingdings" pitchFamily="2" charset="2"/>
              <a:buNone/>
            </a:pPr>
            <a:r>
              <a:rPr lang="en-US" smtClean="0"/>
              <a:t>There are basically 2 ways you can charge something.</a:t>
            </a:r>
          </a:p>
          <a:p>
            <a:pPr marL="571500" indent="-571500" eaLnBrk="1" hangingPunct="1">
              <a:buFont typeface="Wingdings" pitchFamily="2" charset="2"/>
              <a:buAutoNum type="arabicPeriod"/>
            </a:pPr>
            <a:r>
              <a:rPr lang="en-US" b="1" smtClean="0">
                <a:solidFill>
                  <a:srgbClr val="FF0000"/>
                </a:solidFill>
              </a:rPr>
              <a:t>Charge by friction</a:t>
            </a:r>
          </a:p>
          <a:p>
            <a:pPr marL="571500" indent="-571500" eaLnBrk="1" hangingPunct="1">
              <a:buFont typeface="Wingdings" pitchFamily="2" charset="2"/>
              <a:buAutoNum type="arabicPeriod"/>
            </a:pPr>
            <a:r>
              <a:rPr lang="en-US" smtClean="0"/>
              <a:t>Induction</a:t>
            </a:r>
          </a:p>
        </p:txBody>
      </p:sp>
      <p:pic>
        <p:nvPicPr>
          <p:cNvPr id="28676" name="Picture 4"/>
          <p:cNvPicPr>
            <a:picLocks noChangeAspect="1" noChangeArrowheads="1"/>
          </p:cNvPicPr>
          <p:nvPr/>
        </p:nvPicPr>
        <p:blipFill>
          <a:blip r:embed="rId2" cstate="print"/>
          <a:srcRect/>
          <a:stretch>
            <a:fillRect/>
          </a:stretch>
        </p:blipFill>
        <p:spPr bwMode="auto">
          <a:xfrm>
            <a:off x="5867400" y="1066800"/>
            <a:ext cx="2381250" cy="1876425"/>
          </a:xfrm>
          <a:prstGeom prst="rect">
            <a:avLst/>
          </a:prstGeom>
          <a:noFill/>
          <a:ln w="9525">
            <a:noFill/>
            <a:miter lim="800000"/>
            <a:headEnd/>
            <a:tailEnd/>
          </a:ln>
        </p:spPr>
      </p:pic>
      <p:sp>
        <p:nvSpPr>
          <p:cNvPr id="28677" name="Text Box 5"/>
          <p:cNvSpPr txBox="1">
            <a:spLocks noChangeArrowheads="1"/>
          </p:cNvSpPr>
          <p:nvPr/>
        </p:nvSpPr>
        <p:spPr bwMode="auto">
          <a:xfrm>
            <a:off x="4419600" y="2627313"/>
            <a:ext cx="4267200" cy="2838450"/>
          </a:xfrm>
          <a:prstGeom prst="rect">
            <a:avLst/>
          </a:prstGeom>
          <a:noFill/>
          <a:ln w="9525">
            <a:noFill/>
            <a:miter lim="800000"/>
            <a:headEnd/>
            <a:tailEnd/>
          </a:ln>
        </p:spPr>
        <p:txBody>
          <a:bodyPr>
            <a:spAutoFit/>
          </a:bodyPr>
          <a:lstStyle/>
          <a:p>
            <a:r>
              <a:rPr lang="en-US"/>
              <a:t>“</a:t>
            </a:r>
            <a:r>
              <a:rPr lang="en-US">
                <a:hlinkClick r:id="rId3"/>
              </a:rPr>
              <a:t>BIONIC</a:t>
            </a:r>
            <a:r>
              <a:rPr lang="en-US"/>
              <a:t> is the first-ever ionic formula mascara. The primary ingredient in BIONIC is a chain molecule with a positive charge. The friction caused by sweeping the mascara brush across lashes causes a negative charge. Since opposites attract, the positively charged formula adheres to the negatively charged lashes for a dramatic effect that lasts all day.”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Induction and Grounding</a:t>
            </a:r>
          </a:p>
        </p:txBody>
      </p:sp>
      <p:sp>
        <p:nvSpPr>
          <p:cNvPr id="29699" name="Rectangle 3"/>
          <p:cNvSpPr>
            <a:spLocks noGrp="1" noChangeArrowheads="1"/>
          </p:cNvSpPr>
          <p:nvPr>
            <p:ph idx="1"/>
          </p:nvPr>
        </p:nvSpPr>
        <p:spPr>
          <a:xfrm>
            <a:off x="381000" y="990600"/>
            <a:ext cx="8229600" cy="1447800"/>
          </a:xfrm>
        </p:spPr>
        <p:txBody>
          <a:bodyPr/>
          <a:lstStyle/>
          <a:p>
            <a:pPr eaLnBrk="1" hangingPunct="1">
              <a:lnSpc>
                <a:spcPct val="90000"/>
              </a:lnSpc>
              <a:buFont typeface="Wingdings" pitchFamily="2" charset="2"/>
              <a:buNone/>
            </a:pPr>
            <a:r>
              <a:rPr lang="en-US" smtClean="0"/>
              <a:t>The second way to charge something is via INDUCTION, which requires NO PHYSICAL CONTACT.</a:t>
            </a:r>
          </a:p>
        </p:txBody>
      </p:sp>
      <p:pic>
        <p:nvPicPr>
          <p:cNvPr id="29700" name="Picture 4"/>
          <p:cNvPicPr>
            <a:picLocks noChangeAspect="1" noChangeArrowheads="1"/>
          </p:cNvPicPr>
          <p:nvPr/>
        </p:nvPicPr>
        <p:blipFill>
          <a:blip r:embed="rId2" cstate="print"/>
          <a:srcRect/>
          <a:stretch>
            <a:fillRect/>
          </a:stretch>
        </p:blipFill>
        <p:spPr bwMode="auto">
          <a:xfrm>
            <a:off x="1981200" y="2286000"/>
            <a:ext cx="5486400" cy="2468563"/>
          </a:xfrm>
          <a:prstGeom prst="rect">
            <a:avLst/>
          </a:prstGeom>
          <a:noFill/>
          <a:ln w="9525">
            <a:noFill/>
            <a:miter lim="800000"/>
            <a:headEnd/>
            <a:tailEnd/>
          </a:ln>
        </p:spPr>
      </p:pic>
      <p:sp>
        <p:nvSpPr>
          <p:cNvPr id="29701" name="Text Box 5"/>
          <p:cNvSpPr txBox="1">
            <a:spLocks noChangeArrowheads="1"/>
          </p:cNvSpPr>
          <p:nvPr/>
        </p:nvSpPr>
        <p:spPr bwMode="auto">
          <a:xfrm>
            <a:off x="517525" y="4760913"/>
            <a:ext cx="8321675" cy="1314450"/>
          </a:xfrm>
          <a:prstGeom prst="rect">
            <a:avLst/>
          </a:prstGeom>
          <a:noFill/>
          <a:ln w="9525">
            <a:noFill/>
            <a:miter lim="800000"/>
            <a:headEnd/>
            <a:tailEnd/>
          </a:ln>
        </p:spPr>
        <p:txBody>
          <a:bodyPr>
            <a:spAutoFit/>
          </a:bodyPr>
          <a:lstStyle/>
          <a:p>
            <a:r>
              <a:rPr lang="en-US" sz="1600"/>
              <a:t>We bring a negatively charged rod near a neutral sphere. The protons in the sphere localize near the rod, while the electrons are repelled to the other side of the sphere. A wire can then be brought in contact with the negative side and allowed to touch the GROUND. The electrons will always move towards a more massive objects to increase separation from other electrons, leaving a NET positive sphere behind.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1"/>
          <p:cNvGraphicFramePr>
            <a:graphicFrameLocks noChangeAspect="1"/>
          </p:cNvGraphicFramePr>
          <p:nvPr/>
        </p:nvGraphicFramePr>
        <p:xfrm>
          <a:off x="5638800" y="3276600"/>
          <a:ext cx="3200400" cy="2476500"/>
        </p:xfrm>
        <a:graphic>
          <a:graphicData uri="http://schemas.openxmlformats.org/presentationml/2006/ole">
            <p:oleObj spid="_x0000_s1026" name="Paint Shop Pro Image" r:id="rId3" imgW="2975610" imgH="2302439" progId="">
              <p:embed/>
            </p:oleObj>
          </a:graphicData>
        </a:graphic>
      </p:graphicFrame>
      <p:sp>
        <p:nvSpPr>
          <p:cNvPr id="1031" name="Rectangle 2"/>
          <p:cNvSpPr>
            <a:spLocks noGrp="1" noChangeArrowheads="1"/>
          </p:cNvSpPr>
          <p:nvPr>
            <p:ph type="title"/>
          </p:nvPr>
        </p:nvSpPr>
        <p:spPr/>
        <p:txBody>
          <a:bodyPr/>
          <a:lstStyle/>
          <a:p>
            <a:pPr eaLnBrk="1" hangingPunct="1"/>
            <a:r>
              <a:rPr lang="en-US" smtClean="0"/>
              <a:t>Electric Force</a:t>
            </a:r>
          </a:p>
        </p:txBody>
      </p:sp>
      <p:sp>
        <p:nvSpPr>
          <p:cNvPr id="1032" name="Rectangle 3"/>
          <p:cNvSpPr>
            <a:spLocks noGrp="1" noChangeArrowheads="1"/>
          </p:cNvSpPr>
          <p:nvPr>
            <p:ph type="body" sz="half" idx="1"/>
          </p:nvPr>
        </p:nvSpPr>
        <p:spPr>
          <a:xfrm>
            <a:off x="304800" y="990600"/>
            <a:ext cx="8153400" cy="533400"/>
          </a:xfrm>
        </p:spPr>
        <p:txBody>
          <a:bodyPr/>
          <a:lstStyle/>
          <a:p>
            <a:pPr eaLnBrk="1" hangingPunct="1">
              <a:lnSpc>
                <a:spcPct val="80000"/>
              </a:lnSpc>
              <a:buFont typeface="Wingdings" pitchFamily="2" charset="2"/>
              <a:buNone/>
            </a:pPr>
            <a:r>
              <a:rPr lang="en-US" sz="1800" smtClean="0"/>
              <a:t>The electric force between 2 objects is symbolic of the gravitational force between 2 objects. RECALL:</a:t>
            </a:r>
          </a:p>
        </p:txBody>
      </p:sp>
      <p:graphicFrame>
        <p:nvGraphicFramePr>
          <p:cNvPr id="1027" name="Object 4"/>
          <p:cNvGraphicFramePr>
            <a:graphicFrameLocks noChangeAspect="1"/>
          </p:cNvGraphicFramePr>
          <p:nvPr>
            <p:ph sz="quarter" idx="2"/>
          </p:nvPr>
        </p:nvGraphicFramePr>
        <p:xfrm>
          <a:off x="1143000" y="1524000"/>
          <a:ext cx="1293813" cy="546100"/>
        </p:xfrm>
        <a:graphic>
          <a:graphicData uri="http://schemas.openxmlformats.org/presentationml/2006/ole">
            <p:oleObj spid="_x0000_s1027" name="Equation" r:id="rId4" imgW="571320" imgH="241200" progId="Equation.3">
              <p:embed/>
            </p:oleObj>
          </a:graphicData>
        </a:graphic>
      </p:graphicFrame>
      <p:graphicFrame>
        <p:nvGraphicFramePr>
          <p:cNvPr id="1028" name="Object 6"/>
          <p:cNvGraphicFramePr>
            <a:graphicFrameLocks noChangeAspect="1"/>
          </p:cNvGraphicFramePr>
          <p:nvPr>
            <p:ph sz="quarter" idx="3"/>
          </p:nvPr>
        </p:nvGraphicFramePr>
        <p:xfrm>
          <a:off x="2819400" y="1447800"/>
          <a:ext cx="1143000" cy="885825"/>
        </p:xfrm>
        <a:graphic>
          <a:graphicData uri="http://schemas.openxmlformats.org/presentationml/2006/ole">
            <p:oleObj spid="_x0000_s1028" name="Equation" r:id="rId5" imgW="507960" imgH="393480" progId="Equation.3">
              <p:embed/>
            </p:oleObj>
          </a:graphicData>
        </a:graphic>
      </p:graphicFrame>
      <p:graphicFrame>
        <p:nvGraphicFramePr>
          <p:cNvPr id="1029" name="Object 8"/>
          <p:cNvGraphicFramePr>
            <a:graphicFrameLocks noChangeAspect="1"/>
          </p:cNvGraphicFramePr>
          <p:nvPr/>
        </p:nvGraphicFramePr>
        <p:xfrm>
          <a:off x="6172200" y="1371600"/>
          <a:ext cx="2286000" cy="1679575"/>
        </p:xfrm>
        <a:graphic>
          <a:graphicData uri="http://schemas.openxmlformats.org/presentationml/2006/ole">
            <p:oleObj spid="_x0000_s1029" name="Paint Shop Pro Image" r:id="rId6" imgW="2936585" imgH="2156682" progId="">
              <p:embed/>
            </p:oleObj>
          </a:graphicData>
        </a:graphic>
      </p:graphicFrame>
      <p:graphicFrame>
        <p:nvGraphicFramePr>
          <p:cNvPr id="1030" name="Object 9"/>
          <p:cNvGraphicFramePr>
            <a:graphicFrameLocks noChangeAspect="1"/>
          </p:cNvGraphicFramePr>
          <p:nvPr/>
        </p:nvGraphicFramePr>
        <p:xfrm>
          <a:off x="381000" y="2286000"/>
          <a:ext cx="5381625" cy="3857625"/>
        </p:xfrm>
        <a:graphic>
          <a:graphicData uri="http://schemas.openxmlformats.org/presentationml/2006/ole">
            <p:oleObj spid="_x0000_s1030" name="Equation" r:id="rId7" imgW="2908080" imgH="20826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Electric Forces and Newton’s Laws</a:t>
            </a:r>
          </a:p>
        </p:txBody>
      </p:sp>
      <p:sp>
        <p:nvSpPr>
          <p:cNvPr id="2052" name="Rectangle 3"/>
          <p:cNvSpPr>
            <a:spLocks noGrp="1" noChangeArrowheads="1"/>
          </p:cNvSpPr>
          <p:nvPr>
            <p:ph type="body" sz="half" idx="1"/>
          </p:nvPr>
        </p:nvSpPr>
        <p:spPr>
          <a:xfrm>
            <a:off x="609600" y="838200"/>
            <a:ext cx="8305800" cy="685800"/>
          </a:xfrm>
        </p:spPr>
        <p:txBody>
          <a:bodyPr/>
          <a:lstStyle/>
          <a:p>
            <a:pPr eaLnBrk="1" hangingPunct="1">
              <a:buFont typeface="Wingdings" pitchFamily="2" charset="2"/>
              <a:buNone/>
            </a:pPr>
            <a:r>
              <a:rPr lang="en-US" sz="2600" smtClean="0"/>
              <a:t>Electric Forces and Fields obey Newton’s Laws. </a:t>
            </a:r>
          </a:p>
        </p:txBody>
      </p:sp>
      <p:graphicFrame>
        <p:nvGraphicFramePr>
          <p:cNvPr id="17423" name="Object 15"/>
          <p:cNvGraphicFramePr>
            <a:graphicFrameLocks noChangeAspect="1"/>
          </p:cNvGraphicFramePr>
          <p:nvPr>
            <p:ph sz="half" idx="2"/>
          </p:nvPr>
        </p:nvGraphicFramePr>
        <p:xfrm>
          <a:off x="3810000" y="3422650"/>
          <a:ext cx="3967163" cy="2400300"/>
        </p:xfrm>
        <a:graphic>
          <a:graphicData uri="http://schemas.openxmlformats.org/presentationml/2006/ole">
            <p:oleObj spid="_x0000_s2050" name="Equation" r:id="rId3" imgW="1993680" imgH="1206360" progId="Equation.3">
              <p:embed/>
            </p:oleObj>
          </a:graphicData>
        </a:graphic>
      </p:graphicFrame>
      <p:pic>
        <p:nvPicPr>
          <p:cNvPr id="2053" name="Picture 4"/>
          <p:cNvPicPr>
            <a:picLocks noChangeAspect="1" noChangeArrowheads="1"/>
          </p:cNvPicPr>
          <p:nvPr/>
        </p:nvPicPr>
        <p:blipFill>
          <a:blip r:embed="rId4" cstate="print"/>
          <a:srcRect/>
          <a:stretch>
            <a:fillRect/>
          </a:stretch>
        </p:blipFill>
        <p:spPr bwMode="auto">
          <a:xfrm>
            <a:off x="381000" y="1447800"/>
            <a:ext cx="3048000" cy="1828800"/>
          </a:xfrm>
          <a:prstGeom prst="rect">
            <a:avLst/>
          </a:prstGeom>
          <a:noFill/>
          <a:ln w="9525">
            <a:noFill/>
            <a:miter lim="800000"/>
            <a:headEnd/>
            <a:tailEnd/>
          </a:ln>
        </p:spPr>
      </p:pic>
      <p:sp>
        <p:nvSpPr>
          <p:cNvPr id="2054" name="Text Box 5"/>
          <p:cNvSpPr txBox="1">
            <a:spLocks noChangeArrowheads="1"/>
          </p:cNvSpPr>
          <p:nvPr/>
        </p:nvSpPr>
        <p:spPr bwMode="auto">
          <a:xfrm>
            <a:off x="3505200" y="1295400"/>
            <a:ext cx="4664075" cy="2014538"/>
          </a:xfrm>
          <a:prstGeom prst="rect">
            <a:avLst/>
          </a:prstGeom>
          <a:noFill/>
          <a:ln w="9525">
            <a:noFill/>
            <a:miter lim="800000"/>
            <a:headEnd/>
            <a:tailEnd/>
          </a:ln>
        </p:spPr>
        <p:txBody>
          <a:bodyPr>
            <a:spAutoFit/>
          </a:bodyPr>
          <a:lstStyle/>
          <a:p>
            <a:r>
              <a:rPr lang="en-US">
                <a:solidFill>
                  <a:srgbClr val="FF0000"/>
                </a:solidFill>
              </a:rPr>
              <a:t>Example: </a:t>
            </a:r>
            <a:r>
              <a:rPr lang="en-US"/>
              <a:t>An electron is released above the surface of the Earth. A second electron</a:t>
            </a:r>
          </a:p>
          <a:p>
            <a:r>
              <a:rPr lang="en-US"/>
              <a:t>directly below it exerts an </a:t>
            </a:r>
            <a:r>
              <a:rPr lang="en-US" b="1" i="1"/>
              <a:t>electrostatic force</a:t>
            </a:r>
            <a:r>
              <a:rPr lang="en-US"/>
              <a:t> on the first electron just great enough to cancel out the </a:t>
            </a:r>
            <a:r>
              <a:rPr lang="en-US" b="1" i="1"/>
              <a:t>gravitational force</a:t>
            </a:r>
            <a:r>
              <a:rPr lang="en-US"/>
              <a:t> on it. How far below the first electron is the second? </a:t>
            </a:r>
          </a:p>
        </p:txBody>
      </p:sp>
      <p:sp>
        <p:nvSpPr>
          <p:cNvPr id="2055" name="Text Box 6"/>
          <p:cNvSpPr txBox="1">
            <a:spLocks noChangeArrowheads="1"/>
          </p:cNvSpPr>
          <p:nvPr/>
        </p:nvSpPr>
        <p:spPr bwMode="auto">
          <a:xfrm>
            <a:off x="1006475" y="5907088"/>
            <a:ext cx="311150" cy="366712"/>
          </a:xfrm>
          <a:prstGeom prst="rect">
            <a:avLst/>
          </a:prstGeom>
          <a:noFill/>
          <a:ln w="9525">
            <a:noFill/>
            <a:miter lim="800000"/>
            <a:headEnd/>
            <a:tailEnd/>
          </a:ln>
        </p:spPr>
        <p:txBody>
          <a:bodyPr wrap="none">
            <a:spAutoFit/>
          </a:bodyPr>
          <a:lstStyle/>
          <a:p>
            <a:r>
              <a:rPr lang="en-US" b="1" i="1"/>
              <a:t>e</a:t>
            </a:r>
          </a:p>
        </p:txBody>
      </p:sp>
      <p:sp>
        <p:nvSpPr>
          <p:cNvPr id="2056" name="Text Box 7"/>
          <p:cNvSpPr txBox="1">
            <a:spLocks noChangeArrowheads="1"/>
          </p:cNvSpPr>
          <p:nvPr/>
        </p:nvSpPr>
        <p:spPr bwMode="auto">
          <a:xfrm>
            <a:off x="1006475" y="4764088"/>
            <a:ext cx="311150" cy="366712"/>
          </a:xfrm>
          <a:prstGeom prst="rect">
            <a:avLst/>
          </a:prstGeom>
          <a:noFill/>
          <a:ln w="9525">
            <a:noFill/>
            <a:miter lim="800000"/>
            <a:headEnd/>
            <a:tailEnd/>
          </a:ln>
        </p:spPr>
        <p:txBody>
          <a:bodyPr wrap="none">
            <a:spAutoFit/>
          </a:bodyPr>
          <a:lstStyle/>
          <a:p>
            <a:r>
              <a:rPr lang="en-US" b="1" i="1"/>
              <a:t>e</a:t>
            </a:r>
          </a:p>
        </p:txBody>
      </p:sp>
      <p:sp>
        <p:nvSpPr>
          <p:cNvPr id="17416" name="Line 8"/>
          <p:cNvSpPr>
            <a:spLocks noChangeShapeType="1"/>
          </p:cNvSpPr>
          <p:nvPr/>
        </p:nvSpPr>
        <p:spPr bwMode="auto">
          <a:xfrm>
            <a:off x="1158875" y="5068888"/>
            <a:ext cx="0" cy="609600"/>
          </a:xfrm>
          <a:prstGeom prst="line">
            <a:avLst/>
          </a:prstGeom>
          <a:noFill/>
          <a:ln w="25400">
            <a:solidFill>
              <a:srgbClr val="FF0000"/>
            </a:solidFill>
            <a:round/>
            <a:headEnd/>
            <a:tailEnd type="triangle" w="med" len="med"/>
          </a:ln>
        </p:spPr>
        <p:txBody>
          <a:bodyPr/>
          <a:lstStyle/>
          <a:p>
            <a:endParaRPr lang="en-US"/>
          </a:p>
        </p:txBody>
      </p:sp>
      <p:sp>
        <p:nvSpPr>
          <p:cNvPr id="17417" name="Text Box 9"/>
          <p:cNvSpPr txBox="1">
            <a:spLocks noChangeArrowheads="1"/>
          </p:cNvSpPr>
          <p:nvPr/>
        </p:nvSpPr>
        <p:spPr bwMode="auto">
          <a:xfrm>
            <a:off x="1219200" y="5105400"/>
            <a:ext cx="501650" cy="366713"/>
          </a:xfrm>
          <a:prstGeom prst="rect">
            <a:avLst/>
          </a:prstGeom>
          <a:noFill/>
          <a:ln w="9525">
            <a:noFill/>
            <a:miter lim="800000"/>
            <a:headEnd/>
            <a:tailEnd/>
          </a:ln>
        </p:spPr>
        <p:txBody>
          <a:bodyPr wrap="none">
            <a:spAutoFit/>
          </a:bodyPr>
          <a:lstStyle/>
          <a:p>
            <a:r>
              <a:rPr lang="en-US"/>
              <a:t>mg</a:t>
            </a:r>
          </a:p>
        </p:txBody>
      </p:sp>
      <p:sp>
        <p:nvSpPr>
          <p:cNvPr id="17418" name="Line 10"/>
          <p:cNvSpPr>
            <a:spLocks noChangeShapeType="1"/>
          </p:cNvSpPr>
          <p:nvPr/>
        </p:nvSpPr>
        <p:spPr bwMode="auto">
          <a:xfrm flipV="1">
            <a:off x="1158875" y="4306888"/>
            <a:ext cx="0" cy="533400"/>
          </a:xfrm>
          <a:prstGeom prst="line">
            <a:avLst/>
          </a:prstGeom>
          <a:noFill/>
          <a:ln w="25400">
            <a:solidFill>
              <a:srgbClr val="FF0000"/>
            </a:solidFill>
            <a:round/>
            <a:headEnd/>
            <a:tailEnd type="triangle" w="med" len="med"/>
          </a:ln>
        </p:spPr>
        <p:txBody>
          <a:bodyPr/>
          <a:lstStyle/>
          <a:p>
            <a:endParaRPr lang="en-US"/>
          </a:p>
        </p:txBody>
      </p:sp>
      <p:sp>
        <p:nvSpPr>
          <p:cNvPr id="17419" name="Text Box 11"/>
          <p:cNvSpPr txBox="1">
            <a:spLocks noChangeArrowheads="1"/>
          </p:cNvSpPr>
          <p:nvPr/>
        </p:nvSpPr>
        <p:spPr bwMode="auto">
          <a:xfrm>
            <a:off x="1219200" y="4343400"/>
            <a:ext cx="401638" cy="366713"/>
          </a:xfrm>
          <a:prstGeom prst="rect">
            <a:avLst/>
          </a:prstGeom>
          <a:noFill/>
          <a:ln w="9525">
            <a:noFill/>
            <a:miter lim="800000"/>
            <a:headEnd/>
            <a:tailEnd/>
          </a:ln>
        </p:spPr>
        <p:txBody>
          <a:bodyPr wrap="none">
            <a:spAutoFit/>
          </a:bodyPr>
          <a:lstStyle/>
          <a:p>
            <a:r>
              <a:rPr lang="en-US"/>
              <a:t>F</a:t>
            </a:r>
            <a:r>
              <a:rPr lang="en-US" sz="1600" b="1" baseline="-25000"/>
              <a:t>e</a:t>
            </a:r>
          </a:p>
        </p:txBody>
      </p:sp>
      <p:sp>
        <p:nvSpPr>
          <p:cNvPr id="17420" name="AutoShape 12"/>
          <p:cNvSpPr>
            <a:spLocks/>
          </p:cNvSpPr>
          <p:nvPr/>
        </p:nvSpPr>
        <p:spPr bwMode="auto">
          <a:xfrm>
            <a:off x="1768475" y="4992688"/>
            <a:ext cx="228600" cy="1143000"/>
          </a:xfrm>
          <a:prstGeom prst="rightBrace">
            <a:avLst>
              <a:gd name="adj1" fmla="val 41667"/>
              <a:gd name="adj2" fmla="val 50000"/>
            </a:avLst>
          </a:prstGeom>
          <a:noFill/>
          <a:ln w="25400">
            <a:solidFill>
              <a:srgbClr val="0000FF"/>
            </a:solidFill>
            <a:round/>
            <a:headEnd/>
            <a:tailEnd/>
          </a:ln>
        </p:spPr>
        <p:txBody>
          <a:bodyPr wrap="none" anchor="ctr"/>
          <a:lstStyle/>
          <a:p>
            <a:endParaRPr lang="en-US"/>
          </a:p>
        </p:txBody>
      </p:sp>
      <p:sp>
        <p:nvSpPr>
          <p:cNvPr id="17421" name="Text Box 13"/>
          <p:cNvSpPr txBox="1">
            <a:spLocks noChangeArrowheads="1"/>
          </p:cNvSpPr>
          <p:nvPr/>
        </p:nvSpPr>
        <p:spPr bwMode="auto">
          <a:xfrm>
            <a:off x="2209800" y="5257800"/>
            <a:ext cx="647700" cy="366713"/>
          </a:xfrm>
          <a:prstGeom prst="rect">
            <a:avLst/>
          </a:prstGeom>
          <a:noFill/>
          <a:ln w="9525">
            <a:noFill/>
            <a:miter lim="800000"/>
            <a:headEnd/>
            <a:tailEnd/>
          </a:ln>
        </p:spPr>
        <p:txBody>
          <a:bodyPr wrap="none">
            <a:spAutoFit/>
          </a:bodyPr>
          <a:lstStyle/>
          <a:p>
            <a:r>
              <a:rPr lang="en-US"/>
              <a:t>r = ?</a:t>
            </a:r>
          </a:p>
        </p:txBody>
      </p:sp>
      <p:sp>
        <p:nvSpPr>
          <p:cNvPr id="17426" name="Text Box 18"/>
          <p:cNvSpPr txBox="1">
            <a:spLocks noChangeArrowheads="1"/>
          </p:cNvSpPr>
          <p:nvPr/>
        </p:nvSpPr>
        <p:spPr bwMode="auto">
          <a:xfrm>
            <a:off x="7832725" y="5218113"/>
            <a:ext cx="755650" cy="366712"/>
          </a:xfrm>
          <a:prstGeom prst="rect">
            <a:avLst/>
          </a:prstGeom>
          <a:noFill/>
          <a:ln w="9525">
            <a:noFill/>
            <a:miter lim="800000"/>
            <a:headEnd/>
            <a:tailEnd/>
          </a:ln>
        </p:spPr>
        <p:txBody>
          <a:bodyPr wrap="none">
            <a:spAutoFit/>
          </a:bodyPr>
          <a:lstStyle/>
          <a:p>
            <a:r>
              <a:rPr lang="en-US">
                <a:solidFill>
                  <a:srgbClr val="FF0000"/>
                </a:solidFill>
              </a:rPr>
              <a:t>5.1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500" fill="hold"/>
                                        <p:tgtEl>
                                          <p:spTgt spid="17416"/>
                                        </p:tgtEl>
                                        <p:attrNameLst>
                                          <p:attrName>ppt_x</p:attrName>
                                        </p:attrNameLst>
                                      </p:cBhvr>
                                      <p:tavLst>
                                        <p:tav tm="0">
                                          <p:val>
                                            <p:strVal val="#ppt_x"/>
                                          </p:val>
                                        </p:tav>
                                        <p:tav tm="100000">
                                          <p:val>
                                            <p:strVal val="#ppt_x"/>
                                          </p:val>
                                        </p:tav>
                                      </p:tavLst>
                                    </p:anim>
                                    <p:anim calcmode="lin" valueType="num">
                                      <p:cBhvr additive="base">
                                        <p:cTn id="8" dur="500" fill="hold"/>
                                        <p:tgtEl>
                                          <p:spTgt spid="174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7"/>
                                        </p:tgtEl>
                                        <p:attrNameLst>
                                          <p:attrName>style.visibility</p:attrName>
                                        </p:attrNameLst>
                                      </p:cBhvr>
                                      <p:to>
                                        <p:strVal val="visible"/>
                                      </p:to>
                                    </p:set>
                                    <p:anim calcmode="lin" valueType="num">
                                      <p:cBhvr additive="base">
                                        <p:cTn id="11" dur="500" fill="hold"/>
                                        <p:tgtEl>
                                          <p:spTgt spid="17417"/>
                                        </p:tgtEl>
                                        <p:attrNameLst>
                                          <p:attrName>ppt_x</p:attrName>
                                        </p:attrNameLst>
                                      </p:cBhvr>
                                      <p:tavLst>
                                        <p:tav tm="0">
                                          <p:val>
                                            <p:strVal val="#ppt_x"/>
                                          </p:val>
                                        </p:tav>
                                        <p:tav tm="100000">
                                          <p:val>
                                            <p:strVal val="#ppt_x"/>
                                          </p:val>
                                        </p:tav>
                                      </p:tavLst>
                                    </p:anim>
                                    <p:anim calcmode="lin" valueType="num">
                                      <p:cBhvr additive="base">
                                        <p:cTn id="12"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418"/>
                                        </p:tgtEl>
                                        <p:attrNameLst>
                                          <p:attrName>style.visibility</p:attrName>
                                        </p:attrNameLst>
                                      </p:cBhvr>
                                      <p:to>
                                        <p:strVal val="visible"/>
                                      </p:to>
                                    </p:set>
                                    <p:anim calcmode="lin" valueType="num">
                                      <p:cBhvr additive="base">
                                        <p:cTn id="17" dur="500" fill="hold"/>
                                        <p:tgtEl>
                                          <p:spTgt spid="17418"/>
                                        </p:tgtEl>
                                        <p:attrNameLst>
                                          <p:attrName>ppt_x</p:attrName>
                                        </p:attrNameLst>
                                      </p:cBhvr>
                                      <p:tavLst>
                                        <p:tav tm="0">
                                          <p:val>
                                            <p:strVal val="#ppt_x"/>
                                          </p:val>
                                        </p:tav>
                                        <p:tav tm="100000">
                                          <p:val>
                                            <p:strVal val="#ppt_x"/>
                                          </p:val>
                                        </p:tav>
                                      </p:tavLst>
                                    </p:anim>
                                    <p:anim calcmode="lin" valueType="num">
                                      <p:cBhvr additive="base">
                                        <p:cTn id="18" dur="500" fill="hold"/>
                                        <p:tgtEl>
                                          <p:spTgt spid="174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419"/>
                                        </p:tgtEl>
                                        <p:attrNameLst>
                                          <p:attrName>style.visibility</p:attrName>
                                        </p:attrNameLst>
                                      </p:cBhvr>
                                      <p:to>
                                        <p:strVal val="visible"/>
                                      </p:to>
                                    </p:set>
                                    <p:anim calcmode="lin" valueType="num">
                                      <p:cBhvr additive="base">
                                        <p:cTn id="21" dur="500" fill="hold"/>
                                        <p:tgtEl>
                                          <p:spTgt spid="17419"/>
                                        </p:tgtEl>
                                        <p:attrNameLst>
                                          <p:attrName>ppt_x</p:attrName>
                                        </p:attrNameLst>
                                      </p:cBhvr>
                                      <p:tavLst>
                                        <p:tav tm="0">
                                          <p:val>
                                            <p:strVal val="#ppt_x"/>
                                          </p:val>
                                        </p:tav>
                                        <p:tav tm="100000">
                                          <p:val>
                                            <p:strVal val="#ppt_x"/>
                                          </p:val>
                                        </p:tav>
                                      </p:tavLst>
                                    </p:anim>
                                    <p:anim calcmode="lin" valueType="num">
                                      <p:cBhvr additive="base">
                                        <p:cTn id="22"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420"/>
                                        </p:tgtEl>
                                        <p:attrNameLst>
                                          <p:attrName>style.visibility</p:attrName>
                                        </p:attrNameLst>
                                      </p:cBhvr>
                                      <p:to>
                                        <p:strVal val="visible"/>
                                      </p:to>
                                    </p:set>
                                    <p:anim calcmode="lin" valueType="num">
                                      <p:cBhvr additive="base">
                                        <p:cTn id="27" dur="500" fill="hold"/>
                                        <p:tgtEl>
                                          <p:spTgt spid="17420"/>
                                        </p:tgtEl>
                                        <p:attrNameLst>
                                          <p:attrName>ppt_x</p:attrName>
                                        </p:attrNameLst>
                                      </p:cBhvr>
                                      <p:tavLst>
                                        <p:tav tm="0">
                                          <p:val>
                                            <p:strVal val="#ppt_x"/>
                                          </p:val>
                                        </p:tav>
                                        <p:tav tm="100000">
                                          <p:val>
                                            <p:strVal val="#ppt_x"/>
                                          </p:val>
                                        </p:tav>
                                      </p:tavLst>
                                    </p:anim>
                                    <p:anim calcmode="lin" valueType="num">
                                      <p:cBhvr additive="base">
                                        <p:cTn id="28" dur="500" fill="hold"/>
                                        <p:tgtEl>
                                          <p:spTgt spid="174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421"/>
                                        </p:tgtEl>
                                        <p:attrNameLst>
                                          <p:attrName>style.visibility</p:attrName>
                                        </p:attrNameLst>
                                      </p:cBhvr>
                                      <p:to>
                                        <p:strVal val="visible"/>
                                      </p:to>
                                    </p:set>
                                    <p:anim calcmode="lin" valueType="num">
                                      <p:cBhvr additive="base">
                                        <p:cTn id="31" dur="500" fill="hold"/>
                                        <p:tgtEl>
                                          <p:spTgt spid="17421"/>
                                        </p:tgtEl>
                                        <p:attrNameLst>
                                          <p:attrName>ppt_x</p:attrName>
                                        </p:attrNameLst>
                                      </p:cBhvr>
                                      <p:tavLst>
                                        <p:tav tm="0">
                                          <p:val>
                                            <p:strVal val="#ppt_x"/>
                                          </p:val>
                                        </p:tav>
                                        <p:tav tm="100000">
                                          <p:val>
                                            <p:strVal val="#ppt_x"/>
                                          </p:val>
                                        </p:tav>
                                      </p:tavLst>
                                    </p:anim>
                                    <p:anim calcmode="lin" valueType="num">
                                      <p:cBhvr additive="base">
                                        <p:cTn id="32" dur="500" fill="hold"/>
                                        <p:tgtEl>
                                          <p:spTgt spid="174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23"/>
                                        </p:tgtEl>
                                        <p:attrNameLst>
                                          <p:attrName>style.visibility</p:attrName>
                                        </p:attrNameLst>
                                      </p:cBhvr>
                                      <p:to>
                                        <p:strVal val="visible"/>
                                      </p:to>
                                    </p:set>
                                    <p:anim calcmode="lin" valueType="num">
                                      <p:cBhvr additive="base">
                                        <p:cTn id="37" dur="500" fill="hold"/>
                                        <p:tgtEl>
                                          <p:spTgt spid="17423"/>
                                        </p:tgtEl>
                                        <p:attrNameLst>
                                          <p:attrName>ppt_x</p:attrName>
                                        </p:attrNameLst>
                                      </p:cBhvr>
                                      <p:tavLst>
                                        <p:tav tm="0">
                                          <p:val>
                                            <p:strVal val="#ppt_x"/>
                                          </p:val>
                                        </p:tav>
                                        <p:tav tm="100000">
                                          <p:val>
                                            <p:strVal val="#ppt_x"/>
                                          </p:val>
                                        </p:tav>
                                      </p:tavLst>
                                    </p:anim>
                                    <p:anim calcmode="lin" valueType="num">
                                      <p:cBhvr additive="base">
                                        <p:cTn id="38" dur="500" fill="hold"/>
                                        <p:tgtEl>
                                          <p:spTgt spid="174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26"/>
                                        </p:tgtEl>
                                        <p:attrNameLst>
                                          <p:attrName>style.visibility</p:attrName>
                                        </p:attrNameLst>
                                      </p:cBhvr>
                                      <p:to>
                                        <p:strVal val="visible"/>
                                      </p:to>
                                    </p:set>
                                    <p:anim calcmode="lin" valueType="num">
                                      <p:cBhvr additive="base">
                                        <p:cTn id="43" dur="500" fill="hold"/>
                                        <p:tgtEl>
                                          <p:spTgt spid="17426"/>
                                        </p:tgtEl>
                                        <p:attrNameLst>
                                          <p:attrName>ppt_x</p:attrName>
                                        </p:attrNameLst>
                                      </p:cBhvr>
                                      <p:tavLst>
                                        <p:tav tm="0">
                                          <p:val>
                                            <p:strVal val="#ppt_x"/>
                                          </p:val>
                                        </p:tav>
                                        <p:tav tm="100000">
                                          <p:val>
                                            <p:strVal val="#ppt_x"/>
                                          </p:val>
                                        </p:tav>
                                      </p:tavLst>
                                    </p:anim>
                                    <p:anim calcmode="lin" valueType="num">
                                      <p:cBhvr additive="base">
                                        <p:cTn id="44" dur="500" fill="hold"/>
                                        <p:tgtEl>
                                          <p:spTgt spid="17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p:bldP spid="17418" grpId="0" animBg="1"/>
      <p:bldP spid="17419" grpId="0"/>
      <p:bldP spid="17420" grpId="0" animBg="1"/>
      <p:bldP spid="17421" grpId="0"/>
      <p:bldP spid="1742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2178</TotalTime>
  <Words>2157</Words>
  <Application>Microsoft Office PowerPoint</Application>
  <PresentationFormat>On-screen Show (4:3)</PresentationFormat>
  <Paragraphs>298</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Solstice</vt:lpstr>
      <vt:lpstr>Paint Shop Pro Image</vt:lpstr>
      <vt:lpstr>Equation</vt:lpstr>
      <vt:lpstr>Electric Fields and Forces</vt:lpstr>
      <vt:lpstr>Electric Charge</vt:lpstr>
      <vt:lpstr>Electric Charge – The specifics</vt:lpstr>
      <vt:lpstr>Charge is “CONSERVED”</vt:lpstr>
      <vt:lpstr>Conductors and Insulators</vt:lpstr>
      <vt:lpstr>Charging and Discharging</vt:lpstr>
      <vt:lpstr>Induction and Grounding</vt:lpstr>
      <vt:lpstr>Electric Force</vt:lpstr>
      <vt:lpstr>Electric Forces and Newton’s Laws</vt:lpstr>
      <vt:lpstr>Electric Forces and Vectors</vt:lpstr>
      <vt:lpstr>Example Cont’</vt:lpstr>
      <vt:lpstr>Coulomb’s Law is used to find the MAGNITUDE only!</vt:lpstr>
      <vt:lpstr>Example</vt:lpstr>
      <vt:lpstr>Electric Fields</vt:lpstr>
      <vt:lpstr>Electric Fields and Newton’s Laws</vt:lpstr>
      <vt:lpstr>Example</vt:lpstr>
      <vt:lpstr>An Electric Point Charge</vt:lpstr>
      <vt:lpstr>Example</vt:lpstr>
      <vt:lpstr>Electric Field of a Conductor</vt:lpstr>
      <vt:lpstr>Extended Charge Distributions</vt:lpstr>
      <vt:lpstr>Extended Charge Distributions</vt:lpstr>
      <vt:lpstr>Extended Charge Distributions</vt:lpstr>
      <vt:lpstr>Extended Charge Distributions</vt:lpstr>
      <vt:lpstr>Extended Charge Distributions</vt:lpstr>
      <vt:lpstr>Extended Charge Distributions</vt:lpstr>
      <vt:lpstr>Extended Charge Distributions</vt:lpstr>
      <vt:lpstr>Extended Charge Distributions</vt:lpstr>
      <vt:lpstr>Your turn (let’s take it step by step)</vt:lpstr>
      <vt:lpstr>Your turn (let’s take it step by step)</vt:lpstr>
      <vt:lpstr>Your turn (let’s take it step by step)</vt:lpstr>
      <vt:lpstr>What about the “y” direction?</vt:lpstr>
      <vt:lpstr>In summary</vt:lpstr>
    </vt:vector>
  </TitlesOfParts>
  <Company>OCPS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Fields and Forces</dc:title>
  <dc:creator>Kenneth Bowles</dc:creator>
  <cp:lastModifiedBy>e131723</cp:lastModifiedBy>
  <cp:revision>41</cp:revision>
  <dcterms:created xsi:type="dcterms:W3CDTF">2008-12-22T14:17:11Z</dcterms:created>
  <dcterms:modified xsi:type="dcterms:W3CDTF">2014-02-19T20:27:01Z</dcterms:modified>
</cp:coreProperties>
</file>